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91" r:id="rId3"/>
    <p:sldId id="280" r:id="rId4"/>
    <p:sldId id="301" r:id="rId5"/>
    <p:sldId id="302" r:id="rId6"/>
    <p:sldId id="293" r:id="rId7"/>
    <p:sldId id="305" r:id="rId8"/>
    <p:sldId id="304" r:id="rId9"/>
    <p:sldId id="303" r:id="rId10"/>
    <p:sldId id="288" r:id="rId11"/>
    <p:sldId id="289" r:id="rId12"/>
    <p:sldId id="292" r:id="rId13"/>
    <p:sldId id="290" r:id="rId14"/>
    <p:sldId id="281" r:id="rId15"/>
    <p:sldId id="282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6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26DDC-DC43-460A-A86B-7CE798408E5D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647FB-9A50-424A-9F4F-1CE47DFE75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0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328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AlexNet</a:t>
            </a:r>
            <a:r>
              <a:rPr lang="zh-CN" altLang="en-US" dirty="0"/>
              <a:t>使用了当时最新的正则化技术</a:t>
            </a:r>
            <a:r>
              <a:rPr lang="en-US" altLang="zh-CN" dirty="0"/>
              <a:t>——dropout</a:t>
            </a:r>
            <a:r>
              <a:rPr lang="zh-CN" altLang="en-US" dirty="0"/>
              <a:t>，在前两层全连接层使用了</a:t>
            </a:r>
            <a:r>
              <a:rPr lang="en-US" altLang="zh-CN" dirty="0"/>
              <a:t>Dropout</a:t>
            </a:r>
            <a:r>
              <a:rPr lang="zh-CN" altLang="en-US" dirty="0"/>
              <a:t>的方法，即以一定的概率随机舍弃掉一个神经元的输出，使用</a:t>
            </a:r>
            <a:r>
              <a:rPr lang="en-US" altLang="zh-CN" dirty="0"/>
              <a:t>dropout</a:t>
            </a:r>
            <a:r>
              <a:rPr lang="zh-CN" altLang="en-US" dirty="0"/>
              <a:t>有效的抑制了过拟合现象，这种方法也成为以后的</a:t>
            </a:r>
            <a:r>
              <a:rPr lang="en-US" altLang="zh-CN" dirty="0"/>
              <a:t>CNN</a:t>
            </a:r>
            <a:r>
              <a:rPr lang="zh-CN" altLang="en-US" dirty="0"/>
              <a:t>普遍采取的方法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2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9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17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723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338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r>
              <a:rPr lang="zh-CN" altLang="en-US" dirty="0"/>
              <a:t>采用了卷积神经网络的方法来构建这个架构，相比于传统的前馈神经网络来说，</a:t>
            </a:r>
            <a:r>
              <a:rPr lang="en-US" altLang="zh-CN" dirty="0"/>
              <a:t>CNN</a:t>
            </a:r>
            <a:r>
              <a:rPr lang="zh-CN" altLang="en-US" dirty="0"/>
              <a:t>拥有更少的参数，使得模型训练起来的速度更快，同时可以减少响应的过拟合。整个</a:t>
            </a:r>
            <a:r>
              <a:rPr lang="en-US" altLang="zh-CN" dirty="0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5</a:t>
            </a:r>
            <a:r>
              <a:rPr lang="zh-CN" altLang="en-US" dirty="0"/>
              <a:t>个卷积层和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16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局部归一化的动机：在神经生物学中有一个概念叫做侧抑制（</a:t>
            </a:r>
            <a:r>
              <a:rPr lang="en-US" altLang="zh-CN" dirty="0"/>
              <a:t>lateral inhibitio</a:t>
            </a:r>
            <a:r>
              <a:rPr lang="zh-CN" altLang="en-US" dirty="0"/>
              <a:t>），指的是被激活的神经元抑制相邻的神经元。归一化（</a:t>
            </a:r>
            <a:r>
              <a:rPr lang="en-US" altLang="zh-CN" dirty="0"/>
              <a:t>normalization</a:t>
            </a:r>
            <a:r>
              <a:rPr lang="zh-CN" altLang="en-US" dirty="0"/>
              <a:t>）的目的就是抑制，局部响应归一化就是借鉴侧抑制的思想来实现局部抑制，尤其当我们使用</a:t>
            </a:r>
            <a:r>
              <a:rPr lang="en-US" altLang="zh-CN" dirty="0"/>
              <a:t>ReLU</a:t>
            </a:r>
            <a:r>
              <a:rPr lang="zh-CN" altLang="en-US" dirty="0"/>
              <a:t>激活函数的时候这种“侧抑制”很管用。</a:t>
            </a:r>
            <a:endParaRPr lang="en-US" altLang="zh-CN" dirty="0"/>
          </a:p>
          <a:p>
            <a:r>
              <a:rPr lang="en-US" altLang="zh-CN" dirty="0"/>
              <a:t>LRN</a:t>
            </a:r>
            <a:r>
              <a:rPr lang="zh-CN" altLang="en-US" dirty="0"/>
              <a:t>的好处：</a:t>
            </a:r>
            <a:r>
              <a:rPr lang="en-US" altLang="zh-CN" dirty="0"/>
              <a:t>LRN</a:t>
            </a:r>
            <a:r>
              <a:rPr lang="zh-CN" altLang="en-US" dirty="0"/>
              <a:t>层模仿生物神经系统的侧抑制机制，对局部神经元的活动创建竞争机制，使得响应比较大的值相对更大，提高模型的泛化能力，</a:t>
            </a:r>
            <a:r>
              <a:rPr lang="en-US" altLang="zh-CN" dirty="0"/>
              <a:t>AlexNet</a:t>
            </a:r>
            <a:r>
              <a:rPr lang="zh-CN" altLang="en-US" dirty="0"/>
              <a:t>在</a:t>
            </a:r>
            <a:r>
              <a:rPr lang="en-US" altLang="zh-CN" dirty="0"/>
              <a:t>ImageNet</a:t>
            </a:r>
            <a:r>
              <a:rPr lang="zh-CN" altLang="en-US" dirty="0"/>
              <a:t>中</a:t>
            </a:r>
            <a:r>
              <a:rPr lang="en-US" altLang="zh-CN" dirty="0"/>
              <a:t>top1</a:t>
            </a:r>
            <a:r>
              <a:rPr lang="zh-CN" altLang="en-US" dirty="0"/>
              <a:t>和</a:t>
            </a:r>
            <a:r>
              <a:rPr lang="en-US" altLang="zh-CN" dirty="0"/>
              <a:t>top5</a:t>
            </a:r>
            <a:r>
              <a:rPr lang="zh-CN" altLang="en-US" dirty="0"/>
              <a:t>的准确率分别提升了</a:t>
            </a:r>
            <a:r>
              <a:rPr lang="en-US" altLang="zh-CN" dirty="0"/>
              <a:t>1.4%</a:t>
            </a:r>
            <a:r>
              <a:rPr lang="zh-CN" altLang="en-US" dirty="0"/>
              <a:t>和</a:t>
            </a:r>
            <a:r>
              <a:rPr lang="en-US" altLang="zh-CN" dirty="0"/>
              <a:t>1.2%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Deep Convolutional Networks for Large-Scale Image Recognition.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基本没什么用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35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15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此前在</a:t>
            </a:r>
            <a:r>
              <a:rPr lang="en-US" altLang="zh-CN" dirty="0"/>
              <a:t>CNN</a:t>
            </a:r>
            <a:r>
              <a:rPr lang="zh-CN" altLang="en-US" dirty="0"/>
              <a:t>中普遍采用的是平均池化，</a:t>
            </a:r>
            <a:r>
              <a:rPr lang="en-US" altLang="zh-CN" dirty="0"/>
              <a:t>AlexNet</a:t>
            </a:r>
            <a:r>
              <a:rPr lang="zh-CN" altLang="en-US" dirty="0"/>
              <a:t>全部使用的是最大池化，避免了平均池化的模糊效果，并且</a:t>
            </a:r>
            <a:r>
              <a:rPr lang="en-US" altLang="zh-CN" dirty="0"/>
              <a:t>AlexNet</a:t>
            </a:r>
            <a:r>
              <a:rPr lang="zh-CN" altLang="en-US" dirty="0"/>
              <a:t>中提出了步长比卷积核的尺寸小的重叠池化方法，这样池化层的输出结果会有重叠和覆盖，提升了特征的丰富性。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043A-37DB-4D56-BC4C-E29F7EA779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65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4C35C-0E67-4807-A0C1-175372F84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6B9ECB-B0DE-495F-A9D1-394990493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7852B-F507-44E2-B309-983BB51C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A91E0-FE30-473D-ABBA-6BB37619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E56045-A626-4DD7-A4AC-7C8F0414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5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E503A-87C1-4097-BA5C-A5D3C15E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A9546E-45A7-4A18-A6EA-EBC5323B8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CACD7-CEF0-4A1D-91AF-49F2C427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69D9B8-D052-46A3-9A20-9328E700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1811B-B4A6-4017-AC3B-A26BA443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3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79277E-3591-4F1D-89AF-9D21847FF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D1CB0-5B69-4D47-8C8C-7B758AAE3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B0A0C-6127-4721-BF2B-956386586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883C8-86E3-45BE-8D60-3502F1AE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C3F76-1808-40B0-A51B-1B71A4E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9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D91F6-0C65-481A-9116-FE8FF864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C7848-75FB-431C-9533-C9280C7E4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EBD61-1EBE-459A-92B2-75441840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48E44-0006-455A-A269-0D4332C0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E9712F-FFEB-47C0-B911-26A930FAC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44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6347C-9150-4E1D-A4B4-1E6C3DC6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63BC57-B2A8-4952-9298-C5F60509D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659250-2434-4A98-8AB8-AA082C75C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D89A00-C00A-4A39-B734-A0C8E160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E4891-2DB6-44F5-9E7D-1402BA30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9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41D4B-9476-46AB-A523-765F0069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1A664-4C4E-441F-8874-D30C4E3D4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6A5BD-0F55-4447-B52C-56B1BCC7F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FDF678-6FAD-49BF-9E80-F04699F2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BB2729-DC57-4620-93B4-0B6E91CA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FCEFCB-B948-42D5-8DCD-D5CA9974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02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D6B73-97B8-423A-A573-C7C312BA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AABD2F-1FC9-4FA3-BD6E-C0BA3D15A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C94841-0533-40DE-8CD0-7E04E6DD4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B3D303-96BB-45FF-BACB-044589B66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70D89E-C3F6-47BA-A144-717523955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482887-7E5E-4EF3-9E6C-BFC0DEE6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48AC66-BB98-47CE-850C-7FE7F8B9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953EE4-4C5A-4936-9F70-F7C57D44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42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A54DC-712F-47DB-8015-1A90BC7D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2204E5-574C-43E4-96D4-2ACD789A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4C9F16-13AC-4FE3-AA5E-CFF5D372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7E2CC2-3285-4F07-A58D-A177709C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81FE20-3805-4E52-8394-0A52E72D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AF6E1E-F2A7-45E2-91E4-DB38479C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78B8B-5D8A-433D-ACB1-49D653DF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54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B1A56-AFDD-493B-9E65-F2713E1B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5F44C-C31F-4C97-A9C2-ACD362B5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FC1B42-5871-4422-8E7F-E3416E803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C577A8-C0A0-4D27-8526-140D2D3C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05B339-AB35-42C7-AE1D-76B8241D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93A338-A860-4106-802A-AAD297FC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3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2EB96-1F65-42AC-8D6B-D3F92FC2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1F74DA-B448-4281-8A4C-CA9F0FF4D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130535-F04F-4447-8A3E-3FA0C8CC3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388263-18CF-4FD5-92A8-8854C048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F49DA-FB22-46AF-AD2D-15A3410D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45EBB1-A6CB-448B-9D3F-16DFD31F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7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628C9C-D30E-4322-B7FD-B4180090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271E51-BD08-4809-BBF8-508E6B56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6F84E0-9927-43CC-80EA-E94A49A24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A628-0EC3-4D4B-9938-5D3F65BC5117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05187-CC04-4D64-B387-57E538261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3B7E6-8623-476F-AF11-92B2B6FE6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20D4D-5B84-461C-8282-C238B1D2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7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.pn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1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9.wmf"/><Relationship Id="rId17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.wmf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9" Type="http://schemas.openxmlformats.org/officeDocument/2006/relationships/image" Target="../media/image11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0.wmf"/><Relationship Id="rId2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A6B7965-E31B-4083-A768-D8286EC2DE29}"/>
              </a:ext>
            </a:extLst>
          </p:cNvPr>
          <p:cNvSpPr txBox="1"/>
          <p:nvPr/>
        </p:nvSpPr>
        <p:spPr>
          <a:xfrm>
            <a:off x="2543938" y="2732762"/>
            <a:ext cx="690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神经网络结构介绍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B59E30-E1EF-4366-A286-09BB0502E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3248C6-8009-48FB-A624-F62F998ABF05}"/>
              </a:ext>
            </a:extLst>
          </p:cNvPr>
          <p:cNvSpPr txBox="1"/>
          <p:nvPr/>
        </p:nvSpPr>
        <p:spPr>
          <a:xfrm>
            <a:off x="270589" y="223932"/>
            <a:ext cx="298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6CB55C-97B8-40A1-AA4F-D80417619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1356"/>
            <a:ext cx="5219048" cy="42190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5C616A-DBA8-46C8-874B-33D906CA4605}"/>
              </a:ext>
            </a:extLst>
          </p:cNvPr>
          <p:cNvSpPr txBox="1"/>
          <p:nvPr/>
        </p:nvSpPr>
        <p:spPr>
          <a:xfrm>
            <a:off x="587562" y="2841758"/>
            <a:ext cx="447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使用了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ReLU(Rectified Linear Units)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的激活函数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1439E5-6CD3-4033-9B3B-F545A8F4E18F}"/>
              </a:ext>
            </a:extLst>
          </p:cNvPr>
          <p:cNvSpPr txBox="1"/>
          <p:nvPr/>
        </p:nvSpPr>
        <p:spPr>
          <a:xfrm>
            <a:off x="548005" y="1417854"/>
            <a:ext cx="379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之前的网络一般使用的激活函数：</a:t>
            </a:r>
            <a:endParaRPr lang="en-US" altLang="zh-CN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D366386-18C9-4993-BF43-72BB664264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4190" y="2130229"/>
          <a:ext cx="1774700" cy="38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4" imgW="939600" imgH="203040" progId="Equation.DSMT4">
                  <p:embed/>
                </p:oleObj>
              </mc:Choice>
              <mc:Fallback>
                <p:oleObj name="Equation" r:id="rId4" imgW="939600" imgH="2030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D366386-18C9-4993-BF43-72BB664264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190" y="2130229"/>
                        <a:ext cx="1774700" cy="383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3F682C5-6DB8-410D-8C7F-25247505CF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3310" y="1932613"/>
          <a:ext cx="1758921" cy="77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6" imgW="888840" imgH="393480" progId="Equation.DSMT4">
                  <p:embed/>
                </p:oleObj>
              </mc:Choice>
              <mc:Fallback>
                <p:oleObj name="Equation" r:id="rId6" imgW="888840" imgH="393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3F682C5-6DB8-410D-8C7F-25247505C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3310" y="1932613"/>
                        <a:ext cx="1758921" cy="77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CE5B845-77BD-4B24-A692-2EA1A63AA6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646" y="3890262"/>
          <a:ext cx="210978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8" imgW="1066680" imgH="203040" progId="Equation.DSMT4">
                  <p:embed/>
                </p:oleObj>
              </mc:Choice>
              <mc:Fallback>
                <p:oleObj name="Equation" r:id="rId8" imgW="1066680" imgH="203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CE5B845-77BD-4B24-A692-2EA1A63AA6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646" y="3890262"/>
                        <a:ext cx="2109788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C6C6F87-00FE-43A2-9EF4-329C41C52329}"/>
              </a:ext>
            </a:extLst>
          </p:cNvPr>
          <p:cNvSpPr/>
          <p:nvPr/>
        </p:nvSpPr>
        <p:spPr>
          <a:xfrm>
            <a:off x="7101727" y="5441929"/>
            <a:ext cx="407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-Regu"/>
              </a:rPr>
              <a:t>CIFAR-10</a:t>
            </a:r>
            <a:r>
              <a:rPr lang="zh-CN" altLang="en-US" dirty="0">
                <a:latin typeface="NimbusRomNo9L-Regu"/>
              </a:rPr>
              <a:t>对比测试</a:t>
            </a:r>
            <a:r>
              <a:rPr lang="en-US" altLang="zh-CN" dirty="0">
                <a:latin typeface="NimbusRomNo9L-Regu"/>
              </a:rPr>
              <a:t>ReLU</a:t>
            </a:r>
            <a:r>
              <a:rPr lang="zh-CN" altLang="en-US" dirty="0">
                <a:latin typeface="NimbusRomNo9L-Regu"/>
              </a:rPr>
              <a:t>和</a:t>
            </a:r>
            <a:r>
              <a:rPr lang="en-US" altLang="zh-CN" dirty="0">
                <a:latin typeface="NimbusRomNo9L-Regu"/>
              </a:rPr>
              <a:t>tanh</a:t>
            </a:r>
            <a:r>
              <a:rPr lang="zh-CN" altLang="en-US" dirty="0">
                <a:latin typeface="NimbusRomNo9L-Regu"/>
              </a:rPr>
              <a:t>激活函数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9A2EF7-F4B4-4070-88A1-A24BA4C6F291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AB620-6B09-420E-9BE2-E2A81E194C6D}"/>
              </a:ext>
            </a:extLst>
          </p:cNvPr>
          <p:cNvSpPr txBox="1"/>
          <p:nvPr/>
        </p:nvSpPr>
        <p:spPr>
          <a:xfrm>
            <a:off x="548005" y="4694073"/>
            <a:ext cx="486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ReLU</a:t>
            </a:r>
            <a:r>
              <a:rPr lang="zh-CN" altLang="en-US" dirty="0"/>
              <a:t>激活函数和之前的</a:t>
            </a:r>
            <a:r>
              <a:rPr lang="en-US" altLang="zh-CN" dirty="0"/>
              <a:t>tanh</a:t>
            </a:r>
            <a:r>
              <a:rPr lang="zh-CN" altLang="en-US" dirty="0"/>
              <a:t>或者</a:t>
            </a:r>
            <a:r>
              <a:rPr lang="en-US" altLang="zh-CN" dirty="0"/>
              <a:t>sigmoid</a:t>
            </a:r>
            <a:r>
              <a:rPr lang="zh-CN" altLang="en-US" dirty="0"/>
              <a:t>函数相比可以明显的加快训练速度。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52CCD0-D10D-4048-80C1-8CAA8D2C5B4A}"/>
              </a:ext>
            </a:extLst>
          </p:cNvPr>
          <p:cNvSpPr txBox="1"/>
          <p:nvPr/>
        </p:nvSpPr>
        <p:spPr>
          <a:xfrm>
            <a:off x="7009430" y="650499"/>
            <a:ext cx="33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ReLU</a:t>
            </a:r>
            <a:r>
              <a:rPr lang="zh-CN" altLang="en-US" dirty="0"/>
              <a:t>收敛速度比</a:t>
            </a:r>
            <a:r>
              <a:rPr lang="en-US" altLang="zh-CN" dirty="0"/>
              <a:t>tanh</a:t>
            </a:r>
            <a:r>
              <a:rPr lang="zh-CN" altLang="en-US" dirty="0">
                <a:solidFill>
                  <a:srgbClr val="FF0000"/>
                </a:solidFill>
              </a:rPr>
              <a:t>快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4A90A4-C017-48E9-8DE6-CFA82FA08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74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8A16B7-1B94-44F1-8896-F306B873670E}"/>
              </a:ext>
            </a:extLst>
          </p:cNvPr>
          <p:cNvSpPr txBox="1"/>
          <p:nvPr/>
        </p:nvSpPr>
        <p:spPr>
          <a:xfrm>
            <a:off x="270588" y="223932"/>
            <a:ext cx="427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局部响应归一化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LRN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5387E-AF0B-48D8-8175-501BED47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" r="3465"/>
          <a:stretch/>
        </p:blipFill>
        <p:spPr>
          <a:xfrm>
            <a:off x="128630" y="2445155"/>
            <a:ext cx="5345499" cy="13136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F31B00-C447-4975-B33B-2D50AD4A7532}"/>
              </a:ext>
            </a:extLst>
          </p:cNvPr>
          <p:cNvSpPr txBox="1"/>
          <p:nvPr/>
        </p:nvSpPr>
        <p:spPr>
          <a:xfrm>
            <a:off x="337445" y="1235362"/>
            <a:ext cx="518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LRN(Local Response Normalization)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5B473C1-F824-4DE7-A30C-93BEEAC5355A}"/>
              </a:ext>
            </a:extLst>
          </p:cNvPr>
          <p:cNvGrpSpPr/>
          <p:nvPr/>
        </p:nvGrpSpPr>
        <p:grpSpPr>
          <a:xfrm>
            <a:off x="5566210" y="947867"/>
            <a:ext cx="6635950" cy="4466958"/>
            <a:chOff x="2909249" y="316583"/>
            <a:chExt cx="7309998" cy="4920690"/>
          </a:xfrm>
        </p:grpSpPr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204AF456-DB01-4B0F-89A6-76144881BDFB}"/>
                </a:ext>
              </a:extLst>
            </p:cNvPr>
            <p:cNvSpPr/>
            <p:nvPr/>
          </p:nvSpPr>
          <p:spPr>
            <a:xfrm>
              <a:off x="4506685" y="1099458"/>
              <a:ext cx="3505200" cy="3505200"/>
            </a:xfrm>
            <a:prstGeom prst="cub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693F17A-15E7-4022-B8F1-44F3CD564BC3}"/>
                </a:ext>
              </a:extLst>
            </p:cNvPr>
            <p:cNvCxnSpPr>
              <a:stCxn id="46" idx="1"/>
              <a:endCxn id="46" idx="0"/>
            </p:cNvCxnSpPr>
            <p:nvPr/>
          </p:nvCxnSpPr>
          <p:spPr>
            <a:xfrm flipV="1">
              <a:off x="5821135" y="1099458"/>
              <a:ext cx="876300" cy="8763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84C1203-CE2F-4F7F-80AB-87371C99B902}"/>
                </a:ext>
              </a:extLst>
            </p:cNvPr>
            <p:cNvCxnSpPr>
              <a:stCxn id="46" idx="1"/>
              <a:endCxn id="46" idx="3"/>
            </p:cNvCxnSpPr>
            <p:nvPr/>
          </p:nvCxnSpPr>
          <p:spPr>
            <a:xfrm>
              <a:off x="5821135" y="1975758"/>
              <a:ext cx="0" cy="2628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45F60EC-77B6-40DF-B8EF-5A8FC8479787}"/>
                </a:ext>
              </a:extLst>
            </p:cNvPr>
            <p:cNvCxnSpPr/>
            <p:nvPr/>
          </p:nvCxnSpPr>
          <p:spPr>
            <a:xfrm flipV="1">
              <a:off x="5821135" y="3728358"/>
              <a:ext cx="876300" cy="8763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9E49667-761B-4994-B2B9-6F546960E982}"/>
                </a:ext>
              </a:extLst>
            </p:cNvPr>
            <p:cNvCxnSpPr/>
            <p:nvPr/>
          </p:nvCxnSpPr>
          <p:spPr>
            <a:xfrm>
              <a:off x="6697435" y="1099458"/>
              <a:ext cx="0" cy="2628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931BDCD-798E-41FD-8CB7-E23014D37424}"/>
                </a:ext>
              </a:extLst>
            </p:cNvPr>
            <p:cNvSpPr/>
            <p:nvPr/>
          </p:nvSpPr>
          <p:spPr>
            <a:xfrm>
              <a:off x="6205944" y="2842259"/>
              <a:ext cx="104139" cy="104139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FDA00EE-20CF-438C-8C18-BC6EBEE8FCFF}"/>
                </a:ext>
              </a:extLst>
            </p:cNvPr>
            <p:cNvGrpSpPr/>
            <p:nvPr/>
          </p:nvGrpSpPr>
          <p:grpSpPr>
            <a:xfrm>
              <a:off x="5827231" y="1107077"/>
              <a:ext cx="876300" cy="3505200"/>
              <a:chOff x="5827231" y="1107077"/>
              <a:chExt cx="876300" cy="3505200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0576447-111D-4A18-A2FE-943AD371F75B}"/>
                  </a:ext>
                </a:extLst>
              </p:cNvPr>
              <p:cNvCxnSpPr/>
              <p:nvPr/>
            </p:nvCxnSpPr>
            <p:spPr>
              <a:xfrm flipV="1">
                <a:off x="5827231" y="1107077"/>
                <a:ext cx="876300" cy="8763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650A9B46-1739-4117-AD01-B5FDB9B77C23}"/>
                  </a:ext>
                </a:extLst>
              </p:cNvPr>
              <p:cNvCxnSpPr/>
              <p:nvPr/>
            </p:nvCxnSpPr>
            <p:spPr>
              <a:xfrm>
                <a:off x="5827231" y="1983377"/>
                <a:ext cx="0" cy="26289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CB1E096-811D-4470-8904-AC89DC6958BC}"/>
                  </a:ext>
                </a:extLst>
              </p:cNvPr>
              <p:cNvCxnSpPr/>
              <p:nvPr/>
            </p:nvCxnSpPr>
            <p:spPr>
              <a:xfrm flipV="1">
                <a:off x="5827231" y="3735977"/>
                <a:ext cx="876300" cy="8763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EB051BC-FD1C-4478-9CEC-2E393DDEA4BD}"/>
                  </a:ext>
                </a:extLst>
              </p:cNvPr>
              <p:cNvCxnSpPr/>
              <p:nvPr/>
            </p:nvCxnSpPr>
            <p:spPr>
              <a:xfrm>
                <a:off x="6703531" y="1107077"/>
                <a:ext cx="0" cy="26289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0909F235-36B2-43B2-B840-35B970A1C069}"/>
                  </a:ext>
                </a:extLst>
              </p:cNvPr>
              <p:cNvSpPr/>
              <p:nvPr/>
            </p:nvSpPr>
            <p:spPr>
              <a:xfrm>
                <a:off x="6212040" y="2849878"/>
                <a:ext cx="104139" cy="104139"/>
              </a:xfrm>
              <a:prstGeom prst="ellipse">
                <a:avLst/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0DAFBA7-CDDE-4291-B299-069D27D2C84A}"/>
                </a:ext>
              </a:extLst>
            </p:cNvPr>
            <p:cNvCxnSpPr/>
            <p:nvPr/>
          </p:nvCxnSpPr>
          <p:spPr>
            <a:xfrm>
              <a:off x="5399857" y="3728358"/>
              <a:ext cx="2595155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1BDF7D3-C316-4FB4-94B9-CE726CCF2843}"/>
                </a:ext>
              </a:extLst>
            </p:cNvPr>
            <p:cNvCxnSpPr/>
            <p:nvPr/>
          </p:nvCxnSpPr>
          <p:spPr>
            <a:xfrm flipV="1">
              <a:off x="4503637" y="3728358"/>
              <a:ext cx="876300" cy="8763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A4C1473-1C86-49F7-94FC-39242286314B}"/>
                </a:ext>
              </a:extLst>
            </p:cNvPr>
            <p:cNvCxnSpPr/>
            <p:nvPr/>
          </p:nvCxnSpPr>
          <p:spPr>
            <a:xfrm>
              <a:off x="5379937" y="1107077"/>
              <a:ext cx="0" cy="26289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4931C0A-F2DC-466E-9570-193B68E12A00}"/>
                </a:ext>
              </a:extLst>
            </p:cNvPr>
            <p:cNvGrpSpPr/>
            <p:nvPr/>
          </p:nvGrpSpPr>
          <p:grpSpPr>
            <a:xfrm>
              <a:off x="5132415" y="1099458"/>
              <a:ext cx="876300" cy="3505200"/>
              <a:chOff x="5827231" y="1107077"/>
              <a:chExt cx="876300" cy="3505200"/>
            </a:xfrm>
          </p:grpSpPr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9B0ACC2B-21A1-40B0-B9DC-0115025D793F}"/>
                  </a:ext>
                </a:extLst>
              </p:cNvPr>
              <p:cNvCxnSpPr/>
              <p:nvPr/>
            </p:nvCxnSpPr>
            <p:spPr>
              <a:xfrm flipV="1">
                <a:off x="5827231" y="11070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6C3E956D-B80E-4F42-9D7B-844B104F1118}"/>
                  </a:ext>
                </a:extLst>
              </p:cNvPr>
              <p:cNvCxnSpPr/>
              <p:nvPr/>
            </p:nvCxnSpPr>
            <p:spPr>
              <a:xfrm>
                <a:off x="5827231" y="19833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1482C5EB-35D2-4D9C-BE67-D28F82440572}"/>
                  </a:ext>
                </a:extLst>
              </p:cNvPr>
              <p:cNvCxnSpPr/>
              <p:nvPr/>
            </p:nvCxnSpPr>
            <p:spPr>
              <a:xfrm flipV="1">
                <a:off x="5827231" y="37359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D2C9241E-148B-4582-8183-9375A87963A9}"/>
                  </a:ext>
                </a:extLst>
              </p:cNvPr>
              <p:cNvCxnSpPr/>
              <p:nvPr/>
            </p:nvCxnSpPr>
            <p:spPr>
              <a:xfrm>
                <a:off x="6703531" y="11070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C91F208F-4123-478A-8403-935D188FA120}"/>
                  </a:ext>
                </a:extLst>
              </p:cNvPr>
              <p:cNvSpPr/>
              <p:nvPr/>
            </p:nvSpPr>
            <p:spPr>
              <a:xfrm>
                <a:off x="6212040" y="2849878"/>
                <a:ext cx="104139" cy="1041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2199C99-9192-400C-B620-B37398F654B7}"/>
                </a:ext>
              </a:extLst>
            </p:cNvPr>
            <p:cNvGrpSpPr/>
            <p:nvPr/>
          </p:nvGrpSpPr>
          <p:grpSpPr>
            <a:xfrm>
              <a:off x="6522046" y="1089659"/>
              <a:ext cx="876300" cy="3505200"/>
              <a:chOff x="5827231" y="1107077"/>
              <a:chExt cx="876300" cy="3505200"/>
            </a:xfrm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8E86BF-5256-4F1B-B004-162AB2AC5250}"/>
                  </a:ext>
                </a:extLst>
              </p:cNvPr>
              <p:cNvCxnSpPr/>
              <p:nvPr/>
            </p:nvCxnSpPr>
            <p:spPr>
              <a:xfrm flipV="1">
                <a:off x="5827231" y="11070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1F21C0AC-A3DB-401F-BAAA-0B1EAE2E340D}"/>
                  </a:ext>
                </a:extLst>
              </p:cNvPr>
              <p:cNvCxnSpPr/>
              <p:nvPr/>
            </p:nvCxnSpPr>
            <p:spPr>
              <a:xfrm>
                <a:off x="5827231" y="19833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038E5873-0F93-450D-9381-977D400837D0}"/>
                  </a:ext>
                </a:extLst>
              </p:cNvPr>
              <p:cNvCxnSpPr/>
              <p:nvPr/>
            </p:nvCxnSpPr>
            <p:spPr>
              <a:xfrm flipV="1">
                <a:off x="5827231" y="3735977"/>
                <a:ext cx="876300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3746367-FB06-475B-AF0B-AA6A624E2312}"/>
                  </a:ext>
                </a:extLst>
              </p:cNvPr>
              <p:cNvCxnSpPr/>
              <p:nvPr/>
            </p:nvCxnSpPr>
            <p:spPr>
              <a:xfrm>
                <a:off x="6703531" y="1107077"/>
                <a:ext cx="0" cy="26289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46AB6BC-D273-46FD-B103-F5909981DFC5}"/>
                  </a:ext>
                </a:extLst>
              </p:cNvPr>
              <p:cNvSpPr/>
              <p:nvPr/>
            </p:nvSpPr>
            <p:spPr>
              <a:xfrm>
                <a:off x="6212040" y="2849878"/>
                <a:ext cx="104139" cy="1041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5500429C-FFE2-46BD-8E47-D90103168B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2275" y="1867080"/>
              <a:ext cx="1937131" cy="965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9" name="对象 58">
                  <a:extLst>
                    <a:ext uri="{FF2B5EF4-FFF2-40B4-BE49-F238E27FC236}">
                      <a16:creationId xmlns:a16="http://schemas.microsoft.com/office/drawing/2014/main" id="{0D45B66F-6148-4D48-A0C7-DDA2ADCF10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355885" y="1430199"/>
                <a:ext cx="713819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4" name="Equation" r:id="rId5" imgW="253800" imgH="253800" progId="Equation.DSMT4">
                        <p:embed/>
                      </p:oleObj>
                    </mc:Choice>
                    <mc:Fallback>
                      <p:oleObj name="Equation" r:id="rId5" imgW="253800" imgH="253800" progId="Equation.DSMT4">
                        <p:embed/>
                        <p:pic>
                          <p:nvPicPr>
                            <p:cNvPr id="59" name="对象 58">
                              <a:extLst>
                                <a:ext uri="{FF2B5EF4-FFF2-40B4-BE49-F238E27FC236}">
                                  <a16:creationId xmlns:a16="http://schemas.microsoft.com/office/drawing/2014/main" id="{0D45B66F-6148-4D48-A0C7-DDA2ADCF10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55885" y="1430199"/>
                              <a:ext cx="713819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9" name="对象 58">
                  <a:extLst>
                    <a:ext uri="{FF2B5EF4-FFF2-40B4-BE49-F238E27FC236}">
                      <a16:creationId xmlns:a16="http://schemas.microsoft.com/office/drawing/2014/main" id="{0D45B66F-6148-4D48-A0C7-DDA2ADCF10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355885" y="1430199"/>
                <a:ext cx="713819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0" name="Equation" r:id="rId7" imgW="253800" imgH="253800" progId="Equation.DSMT4">
                        <p:embed/>
                      </p:oleObj>
                    </mc:Choice>
                    <mc:Fallback>
                      <p:oleObj name="Equation" r:id="rId7" imgW="253800" imgH="253800" progId="Equation.DSMT4">
                        <p:embed/>
                        <p:pic>
                          <p:nvPicPr>
                            <p:cNvPr id="59" name="对象 58">
                              <a:extLst>
                                <a:ext uri="{FF2B5EF4-FFF2-40B4-BE49-F238E27FC236}">
                                  <a16:creationId xmlns:a16="http://schemas.microsoft.com/office/drawing/2014/main" id="{0D45B66F-6148-4D48-A0C7-DDA2ADCF10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55885" y="1430199"/>
                              <a:ext cx="713819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28407974-96C3-4E87-82AD-9C00E95ED0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49171" y="2349769"/>
                <a:ext cx="2070076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5" name="Equation" r:id="rId9" imgW="736560" imgH="253800" progId="Equation.DSMT4">
                        <p:embed/>
                      </p:oleObj>
                    </mc:Choice>
                    <mc:Fallback>
                      <p:oleObj name="Equation" r:id="rId9" imgW="736560" imgH="25380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28407974-96C3-4E87-82AD-9C00E95ED01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49171" y="2349769"/>
                              <a:ext cx="2070076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28407974-96C3-4E87-82AD-9C00E95ED01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49171" y="2349769"/>
                <a:ext cx="2070076" cy="7138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1" name="Equation" r:id="rId11" imgW="736560" imgH="253800" progId="Equation.DSMT4">
                        <p:embed/>
                      </p:oleObj>
                    </mc:Choice>
                    <mc:Fallback>
                      <p:oleObj name="Equation" r:id="rId11" imgW="736560" imgH="25380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28407974-96C3-4E87-82AD-9C00E95ED01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49171" y="2349769"/>
                              <a:ext cx="2070076" cy="7138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279B1F98-3083-4A14-8B08-D9A9756BA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0996" y="2725962"/>
              <a:ext cx="1138175" cy="1585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F39C94FE-D621-47CB-9A92-DDF7715AFB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9257" y="1983377"/>
              <a:ext cx="1614942" cy="8763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3" name="对象 62">
                  <a:extLst>
                    <a:ext uri="{FF2B5EF4-FFF2-40B4-BE49-F238E27FC236}">
                      <a16:creationId xmlns:a16="http://schemas.microsoft.com/office/drawing/2014/main" id="{762D679F-C145-482E-B577-2E0543704AF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09249" y="1398961"/>
                <a:ext cx="1785938" cy="714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6" name="Equation" r:id="rId13" imgW="634680" imgH="253800" progId="Equation.DSMT4">
                        <p:embed/>
                      </p:oleObj>
                    </mc:Choice>
                    <mc:Fallback>
                      <p:oleObj name="Equation" r:id="rId13" imgW="634680" imgH="253800" progId="Equation.DSMT4">
                        <p:embed/>
                        <p:pic>
                          <p:nvPicPr>
                            <p:cNvPr id="63" name="对象 62">
                              <a:extLst>
                                <a:ext uri="{FF2B5EF4-FFF2-40B4-BE49-F238E27FC236}">
                                  <a16:creationId xmlns:a16="http://schemas.microsoft.com/office/drawing/2014/main" id="{762D679F-C145-482E-B577-2E0543704AF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09249" y="1398961"/>
                              <a:ext cx="1785938" cy="714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3" name="对象 62">
                  <a:extLst>
                    <a:ext uri="{FF2B5EF4-FFF2-40B4-BE49-F238E27FC236}">
                      <a16:creationId xmlns:a16="http://schemas.microsoft.com/office/drawing/2014/main" id="{762D679F-C145-482E-B577-2E0543704AF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09249" y="1398961"/>
                <a:ext cx="1785938" cy="714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2" name="Equation" r:id="rId15" imgW="634680" imgH="253800" progId="Equation.DSMT4">
                        <p:embed/>
                      </p:oleObj>
                    </mc:Choice>
                    <mc:Fallback>
                      <p:oleObj name="Equation" r:id="rId15" imgW="634680" imgH="253800" progId="Equation.DSMT4">
                        <p:embed/>
                        <p:pic>
                          <p:nvPicPr>
                            <p:cNvPr id="63" name="对象 62">
                              <a:extLst>
                                <a:ext uri="{FF2B5EF4-FFF2-40B4-BE49-F238E27FC236}">
                                  <a16:creationId xmlns:a16="http://schemas.microsoft.com/office/drawing/2014/main" id="{762D679F-C145-482E-B577-2E0543704AF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09249" y="1398961"/>
                              <a:ext cx="1785938" cy="714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22A8D0E-06AA-4E9F-976A-92EF9EB1ED1C}"/>
                </a:ext>
              </a:extLst>
            </p:cNvPr>
            <p:cNvCxnSpPr>
              <a:cxnSpLocks/>
            </p:cNvCxnSpPr>
            <p:nvPr/>
          </p:nvCxnSpPr>
          <p:spPr>
            <a:xfrm>
              <a:off x="5799900" y="4814219"/>
              <a:ext cx="750760" cy="0"/>
            </a:xfrm>
            <a:prstGeom prst="line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FCB3E21-F3E5-4404-A574-CFDC71DF0542}"/>
                    </a:ext>
                  </a:extLst>
                </p:cNvPr>
                <p:cNvSpPr/>
                <p:nvPr/>
              </p:nvSpPr>
              <p:spPr>
                <a:xfrm>
                  <a:off x="5855160" y="4867941"/>
                  <a:ext cx="6402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FCB3E21-F3E5-4404-A574-CFDC71DF05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160" y="4867941"/>
                  <a:ext cx="64023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32632" t="-129091" r="-80000" b="-20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595800CE-F5AE-4A18-B5FB-2E83E7E202AF}"/>
                </a:ext>
              </a:extLst>
            </p:cNvPr>
            <p:cNvCxnSpPr>
              <a:cxnSpLocks/>
            </p:cNvCxnSpPr>
            <p:nvPr/>
          </p:nvCxnSpPr>
          <p:spPr>
            <a:xfrm>
              <a:off x="5399857" y="859439"/>
              <a:ext cx="2612028" cy="0"/>
            </a:xfrm>
            <a:prstGeom prst="line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5C5E4EE-C3EF-4EC5-9012-44A1C35B22B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10854" y="316583"/>
                <a:ext cx="448070" cy="4480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7" name="Equation" r:id="rId18" imgW="177480" imgH="177480" progId="Equation.DSMT4">
                        <p:embed/>
                      </p:oleObj>
                    </mc:Choice>
                    <mc:Fallback>
                      <p:oleObj name="Equation" r:id="rId18" imgW="177480" imgH="17748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5C5E4EE-C3EF-4EC5-9012-44A1C35B22B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10854" y="316583"/>
                              <a:ext cx="448070" cy="44807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5C5E4EE-C3EF-4EC5-9012-44A1C35B22B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10854" y="316583"/>
                <a:ext cx="448070" cy="4480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3" name="Equation" r:id="rId20" imgW="177480" imgH="177480" progId="Equation.DSMT4">
                        <p:embed/>
                      </p:oleObj>
                    </mc:Choice>
                    <mc:Fallback>
                      <p:oleObj name="Equation" r:id="rId20" imgW="177480" imgH="17748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5C5E4EE-C3EF-4EC5-9012-44A1C35B22B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10854" y="316583"/>
                              <a:ext cx="448070" cy="44807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CDD243A-1FFE-4494-8EF9-3F0107A8E3ED}"/>
              </a:ext>
            </a:extLst>
          </p:cNvPr>
          <p:cNvSpPr txBox="1"/>
          <p:nvPr/>
        </p:nvSpPr>
        <p:spPr>
          <a:xfrm>
            <a:off x="169107" y="4617884"/>
            <a:ext cx="6410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借鉴了生物学的概念侧抑制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(lateral inhibitio)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，对局部神经元创建竞争机制。提高模型的泛化能力，该方法使得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的误差率分别下降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1.4%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1.2%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141A986-D666-4EB1-BFB3-1B9660F843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>
            <a:extLst>
              <a:ext uri="{FF2B5EF4-FFF2-40B4-BE49-F238E27FC236}">
                <a16:creationId xmlns:a16="http://schemas.microsoft.com/office/drawing/2014/main" id="{0300EDFA-30AB-4163-B831-B491FBB6A56D}"/>
              </a:ext>
            </a:extLst>
          </p:cNvPr>
          <p:cNvSpPr txBox="1"/>
          <p:nvPr/>
        </p:nvSpPr>
        <p:spPr>
          <a:xfrm>
            <a:off x="270588" y="223932"/>
            <a:ext cx="3417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局部响应归一化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38AF043-235B-44FE-8D99-B0C52F31DCD6}"/>
              </a:ext>
            </a:extLst>
          </p:cNvPr>
          <p:cNvSpPr/>
          <p:nvPr/>
        </p:nvSpPr>
        <p:spPr>
          <a:xfrm>
            <a:off x="287020" y="1199555"/>
            <a:ext cx="7620000" cy="203132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import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tensorflow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as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tf</a:t>
            </a:r>
          </a:p>
          <a:p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import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numpy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as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np 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x = np.array([i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for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i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in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range(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33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)]).reshape([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4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])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y = tf.nn.lrn(input=x,depth_radius=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,bias=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0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,alpha=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,beta=</a:t>
            </a:r>
            <a:r>
              <a:rPr lang="en-US" altLang="zh-CN" dirty="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) </a:t>
            </a:r>
          </a:p>
          <a:p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with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tf.Session() </a:t>
            </a:r>
            <a:r>
              <a:rPr lang="en-US" altLang="zh-CN" dirty="0">
                <a:solidFill>
                  <a:srgbClr val="000088"/>
                </a:solidFill>
                <a:latin typeface="Arial" panose="020B0604020202020204" pitchFamily="34" charset="0"/>
              </a:rPr>
              <a:t>as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sess: 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  print(x) </a:t>
            </a:r>
          </a:p>
          <a:p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   print(y.eval())</a:t>
            </a:r>
            <a:endParaRPr lang="zh-CN" altLang="en-US" dirty="0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F18751B-F87B-4BEB-95CD-B615352C9F78}"/>
              </a:ext>
            </a:extLst>
          </p:cNvPr>
          <p:cNvGrpSpPr/>
          <p:nvPr/>
        </p:nvGrpSpPr>
        <p:grpSpPr>
          <a:xfrm>
            <a:off x="294640" y="3665221"/>
            <a:ext cx="6228080" cy="2805250"/>
            <a:chOff x="416560" y="3596641"/>
            <a:chExt cx="6228080" cy="280525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A07AB8E4-260E-409F-9C2E-D5C5786910FB}"/>
                </a:ext>
              </a:extLst>
            </p:cNvPr>
            <p:cNvSpPr txBox="1"/>
            <p:nvPr/>
          </p:nvSpPr>
          <p:spPr>
            <a:xfrm>
              <a:off x="560744" y="3633650"/>
              <a:ext cx="119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第一批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  <a:p>
              <a:r>
                <a:rPr lang="en-US" altLang="zh-CN" dirty="0"/>
                <a:t>[ [ 1 , 5 ],</a:t>
              </a:r>
            </a:p>
            <a:p>
              <a:r>
                <a:rPr lang="en-US" altLang="zh-CN" dirty="0"/>
                <a:t>[ 9 , 13 ] ]</a:t>
              </a:r>
              <a:endParaRPr lang="zh-CN" altLang="en-US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F7A2BDB-79C2-4159-AB6E-71F559A98344}"/>
                </a:ext>
              </a:extLst>
            </p:cNvPr>
            <p:cNvSpPr/>
            <p:nvPr/>
          </p:nvSpPr>
          <p:spPr>
            <a:xfrm>
              <a:off x="1979334" y="3910649"/>
              <a:ext cx="11988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</a:p>
            <a:p>
              <a:r>
                <a:rPr lang="en-US" altLang="zh-CN" dirty="0"/>
                <a:t>[ [ 2 , 6 ],</a:t>
              </a:r>
            </a:p>
            <a:p>
              <a:r>
                <a:rPr lang="en-US" altLang="zh-CN" dirty="0"/>
                <a:t>[ 10 , 14 ] ]</a:t>
              </a:r>
              <a:endParaRPr lang="zh-CN" altLang="en-US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C75F6FDA-8F80-4F5B-B3C3-D64F40E25ACA}"/>
                </a:ext>
              </a:extLst>
            </p:cNvPr>
            <p:cNvSpPr/>
            <p:nvPr/>
          </p:nvSpPr>
          <p:spPr>
            <a:xfrm>
              <a:off x="3617634" y="3910649"/>
              <a:ext cx="11988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</a:p>
            <a:p>
              <a:r>
                <a:rPr lang="en-US" altLang="zh-CN" dirty="0"/>
                <a:t>[ [ 3 , 7 ],</a:t>
              </a:r>
            </a:p>
            <a:p>
              <a:r>
                <a:rPr lang="en-US" altLang="zh-CN" dirty="0"/>
                <a:t>[ 11 , 15 ] ]</a:t>
              </a:r>
              <a:endParaRPr lang="zh-CN" altLang="en-US" dirty="0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00F049E-9A56-42E6-A69F-43F58DFC7605}"/>
                </a:ext>
              </a:extLst>
            </p:cNvPr>
            <p:cNvSpPr/>
            <p:nvPr/>
          </p:nvSpPr>
          <p:spPr>
            <a:xfrm>
              <a:off x="5255934" y="3910649"/>
              <a:ext cx="11988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</a:p>
            <a:p>
              <a:r>
                <a:rPr lang="en-US" altLang="zh-CN" dirty="0"/>
                <a:t>[ [ 4 , 8 ],</a:t>
              </a:r>
            </a:p>
            <a:p>
              <a:r>
                <a:rPr lang="en-US" altLang="zh-CN" dirty="0"/>
                <a:t>[ 12 , 16 ] ]</a:t>
              </a:r>
              <a:endParaRPr lang="zh-CN" altLang="en-US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927A9421-10B2-45B8-9F3C-A454E7E7A5BF}"/>
                </a:ext>
              </a:extLst>
            </p:cNvPr>
            <p:cNvSpPr txBox="1"/>
            <p:nvPr/>
          </p:nvSpPr>
          <p:spPr>
            <a:xfrm>
              <a:off x="538558" y="5054600"/>
              <a:ext cx="13137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第二批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  <a:p>
              <a:r>
                <a:rPr lang="en-US" altLang="zh-CN" dirty="0"/>
                <a:t>[ [ 17 , 21 ],</a:t>
              </a:r>
            </a:p>
            <a:p>
              <a:r>
                <a:rPr lang="en-US" altLang="zh-CN" dirty="0"/>
                <a:t>[ 25 , 29 ] ]</a:t>
              </a:r>
              <a:endParaRPr lang="zh-CN" altLang="en-US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AD476CEE-DF16-4D91-BB4C-949E33E55493}"/>
                </a:ext>
              </a:extLst>
            </p:cNvPr>
            <p:cNvSpPr/>
            <p:nvPr/>
          </p:nvSpPr>
          <p:spPr>
            <a:xfrm>
              <a:off x="1979334" y="5331599"/>
              <a:ext cx="1388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</a:p>
            <a:p>
              <a:r>
                <a:rPr lang="en-US" altLang="zh-CN" dirty="0"/>
                <a:t>[ [ 18 , 22 ],</a:t>
              </a:r>
            </a:p>
            <a:p>
              <a:r>
                <a:rPr lang="en-US" altLang="zh-CN" dirty="0"/>
                <a:t>[ </a:t>
              </a:r>
              <a:r>
                <a:rPr lang="en-US" altLang="zh-CN" b="1" dirty="0">
                  <a:solidFill>
                    <a:srgbClr val="FF0000"/>
                  </a:solidFill>
                </a:rPr>
                <a:t>26</a:t>
              </a:r>
              <a:r>
                <a:rPr lang="en-US" altLang="zh-CN" dirty="0"/>
                <a:t> , 30 ] ]</a:t>
              </a:r>
              <a:endParaRPr lang="zh-CN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3F48769-C7AF-48AA-97E9-8901602438D1}"/>
                </a:ext>
              </a:extLst>
            </p:cNvPr>
            <p:cNvSpPr/>
            <p:nvPr/>
          </p:nvSpPr>
          <p:spPr>
            <a:xfrm>
              <a:off x="3617634" y="5331599"/>
              <a:ext cx="1388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</a:p>
            <a:p>
              <a:r>
                <a:rPr lang="en-US" altLang="zh-CN" dirty="0"/>
                <a:t>[ [ 19 , 23 ],</a:t>
              </a:r>
            </a:p>
            <a:p>
              <a:r>
                <a:rPr lang="en-US" altLang="zh-CN" dirty="0"/>
                <a:t>[ 27 , 31 ] ]</a:t>
              </a:r>
              <a:endParaRPr lang="zh-CN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7C62FE7-086C-4586-8914-4FF46828E670}"/>
                </a:ext>
              </a:extLst>
            </p:cNvPr>
            <p:cNvSpPr/>
            <p:nvPr/>
          </p:nvSpPr>
          <p:spPr>
            <a:xfrm>
              <a:off x="5255934" y="5331599"/>
              <a:ext cx="1388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通道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</a:p>
            <a:p>
              <a:r>
                <a:rPr lang="en-US" altLang="zh-CN" dirty="0"/>
                <a:t>[ [ 20 , 24 ],</a:t>
              </a:r>
            </a:p>
            <a:p>
              <a:r>
                <a:rPr lang="en-US" altLang="zh-CN" dirty="0"/>
                <a:t>[ 28 , 32 ] ]</a:t>
              </a:r>
              <a:endParaRPr lang="zh-CN" altLang="en-US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9BE0B92F-44A5-4A78-82B3-02CB16637060}"/>
                </a:ext>
              </a:extLst>
            </p:cNvPr>
            <p:cNvSpPr/>
            <p:nvPr/>
          </p:nvSpPr>
          <p:spPr>
            <a:xfrm>
              <a:off x="416560" y="3596641"/>
              <a:ext cx="6228080" cy="28052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1" name="对象 100">
            <a:extLst>
              <a:ext uri="{FF2B5EF4-FFF2-40B4-BE49-F238E27FC236}">
                <a16:creationId xmlns:a16="http://schemas.microsoft.com/office/drawing/2014/main" id="{D5DB94F8-4026-4A1B-A11A-D2C2313CEC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4715" y="4887806"/>
          <a:ext cx="38496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4" imgW="2184120" imgH="431640" progId="Equation.DSMT4">
                  <p:embed/>
                </p:oleObj>
              </mc:Choice>
              <mc:Fallback>
                <p:oleObj name="Equation" r:id="rId4" imgW="2184120" imgH="431640" progId="Equation.DSMT4">
                  <p:embed/>
                  <p:pic>
                    <p:nvPicPr>
                      <p:cNvPr id="101" name="对象 100">
                        <a:extLst>
                          <a:ext uri="{FF2B5EF4-FFF2-40B4-BE49-F238E27FC236}">
                            <a16:creationId xmlns:a16="http://schemas.microsoft.com/office/drawing/2014/main" id="{D5DB94F8-4026-4A1B-A11A-D2C2313CE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4715" y="4887806"/>
                        <a:ext cx="384968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文本框 101">
            <a:extLst>
              <a:ext uri="{FF2B5EF4-FFF2-40B4-BE49-F238E27FC236}">
                <a16:creationId xmlns:a16="http://schemas.microsoft.com/office/drawing/2014/main" id="{CF691DA0-1EDD-4E65-A18E-2A2BC581DBE2}"/>
              </a:ext>
            </a:extLst>
          </p:cNvPr>
          <p:cNvSpPr txBox="1"/>
          <p:nvPr/>
        </p:nvSpPr>
        <p:spPr>
          <a:xfrm>
            <a:off x="8549044" y="1142513"/>
            <a:ext cx="3211156" cy="21229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input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feature map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depth_radius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</a:t>
            </a:r>
            <a:r>
              <a:rPr lang="zh-CN" altLang="en-US" dirty="0">
                <a:solidFill>
                  <a:srgbClr val="333333"/>
                </a:solidFill>
                <a:latin typeface="Source Code Pro"/>
              </a:rPr>
              <a:t>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n/2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bias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k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alpha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α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Source Code Pro"/>
              </a:rPr>
              <a:t>beta</a:t>
            </a:r>
            <a:r>
              <a:rPr lang="zh-CN" altLang="en-US" dirty="0">
                <a:solidFill>
                  <a:srgbClr val="FF0000"/>
                </a:solidFill>
                <a:latin typeface="Source Code Pro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公式中的</a:t>
            </a:r>
            <a:r>
              <a:rPr lang="en-US" altLang="zh-CN" dirty="0">
                <a:solidFill>
                  <a:srgbClr val="333333"/>
                </a:solidFill>
                <a:latin typeface="Source Code Pro"/>
              </a:rPr>
              <a:t>β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9A1340-A733-4D8B-B5E2-A40600613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24D77D-A7C0-45A0-997D-6ADC6B93A57B}"/>
              </a:ext>
            </a:extLst>
          </p:cNvPr>
          <p:cNvSpPr txBox="1"/>
          <p:nvPr/>
        </p:nvSpPr>
        <p:spPr>
          <a:xfrm>
            <a:off x="270588" y="223932"/>
            <a:ext cx="694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重叠池化（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Overlaping Pooling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63E04C-C732-4E81-87C0-9A84345949BA}"/>
              </a:ext>
            </a:extLst>
          </p:cNvPr>
          <p:cNvSpPr txBox="1"/>
          <p:nvPr/>
        </p:nvSpPr>
        <p:spPr>
          <a:xfrm>
            <a:off x="746674" y="1269355"/>
            <a:ext cx="239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传统的池化方法（</a:t>
            </a:r>
            <a:r>
              <a:rPr lang="en-US" altLang="zh-CN" dirty="0"/>
              <a:t>s=f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C94D35EA-6E85-47CF-85D4-4275F17C662B}"/>
              </a:ext>
            </a:extLst>
          </p:cNvPr>
          <p:cNvGrpSpPr/>
          <p:nvPr/>
        </p:nvGrpSpPr>
        <p:grpSpPr>
          <a:xfrm>
            <a:off x="266806" y="2057350"/>
            <a:ext cx="5381366" cy="2374585"/>
            <a:chOff x="40423" y="1661081"/>
            <a:chExt cx="5381366" cy="237458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7C8447B-33B7-486C-985B-069D995AC8C3}"/>
                </a:ext>
              </a:extLst>
            </p:cNvPr>
            <p:cNvGrpSpPr/>
            <p:nvPr/>
          </p:nvGrpSpPr>
          <p:grpSpPr>
            <a:xfrm>
              <a:off x="441259" y="1661081"/>
              <a:ext cx="2392011" cy="2374585"/>
              <a:chOff x="6873459" y="2076536"/>
              <a:chExt cx="2392011" cy="2374585"/>
            </a:xfrm>
          </p:grpSpPr>
          <p:sp>
            <p:nvSpPr>
              <p:cNvPr id="20" name="立方体 19">
                <a:extLst>
                  <a:ext uri="{FF2B5EF4-FFF2-40B4-BE49-F238E27FC236}">
                    <a16:creationId xmlns:a16="http://schemas.microsoft.com/office/drawing/2014/main" id="{752FB231-B5C6-40AC-BD0E-3CC7C055EED7}"/>
                  </a:ext>
                </a:extLst>
              </p:cNvPr>
              <p:cNvSpPr/>
              <p:nvPr/>
            </p:nvSpPr>
            <p:spPr>
              <a:xfrm>
                <a:off x="6880410" y="2076536"/>
                <a:ext cx="2385060" cy="2374585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6C940DD8-B3FD-4493-AABD-201216CAE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0410" y="3568272"/>
                <a:ext cx="1791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5F7B45E-EB59-45E2-9A08-9F3650521B56}"/>
                  </a:ext>
                </a:extLst>
              </p:cNvPr>
              <p:cNvCxnSpPr/>
              <p:nvPr/>
            </p:nvCxnSpPr>
            <p:spPr>
              <a:xfrm>
                <a:off x="6880410" y="4012532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1F3D567-8E77-42E4-9714-DB59A1F177B5}"/>
                  </a:ext>
                </a:extLst>
              </p:cNvPr>
              <p:cNvCxnSpPr/>
              <p:nvPr/>
            </p:nvCxnSpPr>
            <p:spPr>
              <a:xfrm>
                <a:off x="6880410" y="3111428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E5B4C4A-E60B-494C-A8E3-598C87DA8C58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7776117" y="2670182"/>
                <a:ext cx="0" cy="178093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2F53569-8173-4A0B-BB6A-A56885F12B7B}"/>
                  </a:ext>
                </a:extLst>
              </p:cNvPr>
              <p:cNvCxnSpPr/>
              <p:nvPr/>
            </p:nvCxnSpPr>
            <p:spPr>
              <a:xfrm>
                <a:off x="8231793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54C71049-578E-405C-86DA-892A9B2243E1}"/>
                  </a:ext>
                </a:extLst>
              </p:cNvPr>
              <p:cNvCxnSpPr/>
              <p:nvPr/>
            </p:nvCxnSpPr>
            <p:spPr>
              <a:xfrm>
                <a:off x="7337205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6B8078E0-93DE-4495-849B-30AAE1393E72}"/>
                  </a:ext>
                </a:extLst>
              </p:cNvPr>
              <p:cNvCxnSpPr/>
              <p:nvPr/>
            </p:nvCxnSpPr>
            <p:spPr>
              <a:xfrm>
                <a:off x="8661063" y="2666372"/>
                <a:ext cx="0" cy="178093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560C622D-6DBE-4188-B37D-BC2229240A7C}"/>
                  </a:ext>
                </a:extLst>
              </p:cNvPr>
              <p:cNvCxnSpPr/>
              <p:nvPr/>
            </p:nvCxnSpPr>
            <p:spPr>
              <a:xfrm>
                <a:off x="6888963" y="2666372"/>
                <a:ext cx="0" cy="178093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2390FA5F-3908-4D62-889F-985326AAC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533" y="4443501"/>
                <a:ext cx="1791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7B757A9-FEB3-4C15-BD31-5F908BF041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3459" y="2677802"/>
                <a:ext cx="1791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67CB8FB-B919-4C55-BEE1-908B276513EA}"/>
                </a:ext>
              </a:extLst>
            </p:cNvPr>
            <p:cNvGrpSpPr/>
            <p:nvPr/>
          </p:nvGrpSpPr>
          <p:grpSpPr>
            <a:xfrm>
              <a:off x="4133481" y="2190791"/>
              <a:ext cx="1288308" cy="1282650"/>
              <a:chOff x="3619604" y="2175181"/>
              <a:chExt cx="1288308" cy="1282650"/>
            </a:xfrm>
          </p:grpSpPr>
          <p:sp>
            <p:nvSpPr>
              <p:cNvPr id="37" name="立方体 36">
                <a:extLst>
                  <a:ext uri="{FF2B5EF4-FFF2-40B4-BE49-F238E27FC236}">
                    <a16:creationId xmlns:a16="http://schemas.microsoft.com/office/drawing/2014/main" id="{6A99366F-DC00-4673-80BB-E72DEBD5F75E}"/>
                  </a:ext>
                </a:extLst>
              </p:cNvPr>
              <p:cNvSpPr/>
              <p:nvPr/>
            </p:nvSpPr>
            <p:spPr>
              <a:xfrm>
                <a:off x="3619604" y="2175181"/>
                <a:ext cx="1288308" cy="1282650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CC2941AA-0393-4723-952A-E48D723BA369}"/>
                  </a:ext>
                </a:extLst>
              </p:cNvPr>
              <p:cNvCxnSpPr>
                <a:stCxn id="37" idx="2"/>
                <a:endCxn id="37" idx="4"/>
              </p:cNvCxnSpPr>
              <p:nvPr/>
            </p:nvCxnSpPr>
            <p:spPr>
              <a:xfrm>
                <a:off x="3619604" y="2976837"/>
                <a:ext cx="967646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1565408-5AB5-43B3-9E73-B5E6A784E1AF}"/>
                  </a:ext>
                </a:extLst>
              </p:cNvPr>
              <p:cNvCxnSpPr>
                <a:stCxn id="37" idx="1"/>
                <a:endCxn id="37" idx="3"/>
              </p:cNvCxnSpPr>
              <p:nvPr/>
            </p:nvCxnSpPr>
            <p:spPr>
              <a:xfrm>
                <a:off x="4103427" y="2495844"/>
                <a:ext cx="0" cy="96198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D6C8E78-F781-4F31-8FCF-D03FFCF71065}"/>
                </a:ext>
              </a:extLst>
            </p:cNvPr>
            <p:cNvCxnSpPr>
              <a:cxnSpLocks/>
            </p:cNvCxnSpPr>
            <p:nvPr/>
          </p:nvCxnSpPr>
          <p:spPr>
            <a:xfrm>
              <a:off x="3036186" y="2909455"/>
              <a:ext cx="9917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6974CD7-CA8E-45C9-8712-B61EEEAF1DC3}"/>
                </a:ext>
              </a:extLst>
            </p:cNvPr>
            <p:cNvSpPr/>
            <p:nvPr/>
          </p:nvSpPr>
          <p:spPr>
            <a:xfrm>
              <a:off x="3010644" y="246278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平均池化</a:t>
              </a: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D787B26-1AD8-4341-8D8C-BC6D15D573C8}"/>
                </a:ext>
              </a:extLst>
            </p:cNvPr>
            <p:cNvCxnSpPr>
              <a:cxnSpLocks/>
            </p:cNvCxnSpPr>
            <p:nvPr/>
          </p:nvCxnSpPr>
          <p:spPr>
            <a:xfrm>
              <a:off x="953028" y="2116674"/>
              <a:ext cx="899160" cy="0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D79BCE3-9031-4688-884D-BDCDD44934B9}"/>
                </a:ext>
              </a:extLst>
            </p:cNvPr>
            <p:cNvSpPr/>
            <p:nvPr/>
          </p:nvSpPr>
          <p:spPr>
            <a:xfrm>
              <a:off x="1245167" y="1716862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s</a:t>
              </a:r>
              <a:endParaRPr lang="zh-CN" altLang="en-US" sz="2400" b="1" dirty="0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34E8667-1763-4F39-8057-56E13F027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065" y="2250917"/>
              <a:ext cx="0" cy="901901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3992DE83-9CDD-4C13-B2CD-176B345ED08B}"/>
                </a:ext>
              </a:extLst>
            </p:cNvPr>
            <p:cNvSpPr/>
            <p:nvPr/>
          </p:nvSpPr>
          <p:spPr>
            <a:xfrm>
              <a:off x="40423" y="2380175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f</a:t>
              </a:r>
              <a:endParaRPr lang="zh-CN" altLang="en-US" sz="2400" b="1" dirty="0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FD43343-3E71-4243-BC26-4DC06E7DF33D}"/>
              </a:ext>
            </a:extLst>
          </p:cNvPr>
          <p:cNvGrpSpPr/>
          <p:nvPr/>
        </p:nvGrpSpPr>
        <p:grpSpPr>
          <a:xfrm>
            <a:off x="5897728" y="2057350"/>
            <a:ext cx="6021278" cy="2382205"/>
            <a:chOff x="5879794" y="1724779"/>
            <a:chExt cx="6021278" cy="23822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49F236-FD48-4EE6-B660-4B58CD9C7C32}"/>
                </a:ext>
              </a:extLst>
            </p:cNvPr>
            <p:cNvGrpSpPr/>
            <p:nvPr/>
          </p:nvGrpSpPr>
          <p:grpSpPr>
            <a:xfrm>
              <a:off x="6359063" y="1724779"/>
              <a:ext cx="2385060" cy="2374585"/>
              <a:chOff x="6880410" y="2076536"/>
              <a:chExt cx="2385060" cy="2374585"/>
            </a:xfrm>
          </p:grpSpPr>
          <p:sp>
            <p:nvSpPr>
              <p:cNvPr id="47" name="立方体 46">
                <a:extLst>
                  <a:ext uri="{FF2B5EF4-FFF2-40B4-BE49-F238E27FC236}">
                    <a16:creationId xmlns:a16="http://schemas.microsoft.com/office/drawing/2014/main" id="{C061D897-E09C-4A62-9DE6-6E5D24728A0F}"/>
                  </a:ext>
                </a:extLst>
              </p:cNvPr>
              <p:cNvSpPr/>
              <p:nvPr/>
            </p:nvSpPr>
            <p:spPr>
              <a:xfrm>
                <a:off x="6880410" y="2076536"/>
                <a:ext cx="2385060" cy="2374585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C2AA16D1-87A0-4C0E-A715-DF9AB98F4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0410" y="3568272"/>
                <a:ext cx="1791414" cy="0"/>
              </a:xfrm>
              <a:prstGeom prst="line">
                <a:avLst/>
              </a:prstGeom>
              <a:ln w="127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69855613-9FC0-44C0-8C40-7D9847970C75}"/>
                  </a:ext>
                </a:extLst>
              </p:cNvPr>
              <p:cNvCxnSpPr/>
              <p:nvPr/>
            </p:nvCxnSpPr>
            <p:spPr>
              <a:xfrm>
                <a:off x="6880410" y="4012532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7B1DB71-6FDA-449D-873C-298D3ED77966}"/>
                  </a:ext>
                </a:extLst>
              </p:cNvPr>
              <p:cNvCxnSpPr/>
              <p:nvPr/>
            </p:nvCxnSpPr>
            <p:spPr>
              <a:xfrm>
                <a:off x="6880410" y="3111428"/>
                <a:ext cx="17914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42980ABD-B082-4702-AA13-3818E60EFAF0}"/>
                  </a:ext>
                </a:extLst>
              </p:cNvPr>
              <p:cNvCxnSpPr>
                <a:cxnSpLocks/>
                <a:stCxn id="47" idx="1"/>
                <a:endCxn id="47" idx="3"/>
              </p:cNvCxnSpPr>
              <p:nvPr/>
            </p:nvCxnSpPr>
            <p:spPr>
              <a:xfrm>
                <a:off x="7776117" y="2670182"/>
                <a:ext cx="0" cy="1780939"/>
              </a:xfrm>
              <a:prstGeom prst="line">
                <a:avLst/>
              </a:prstGeom>
              <a:ln w="127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A4C72A61-5A5B-44D6-9EB1-274C78C4181B}"/>
                  </a:ext>
                </a:extLst>
              </p:cNvPr>
              <p:cNvCxnSpPr/>
              <p:nvPr/>
            </p:nvCxnSpPr>
            <p:spPr>
              <a:xfrm>
                <a:off x="8231793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3BBB6F7A-BFFE-4E4A-B366-9366D31FCDEF}"/>
                  </a:ext>
                </a:extLst>
              </p:cNvPr>
              <p:cNvCxnSpPr/>
              <p:nvPr/>
            </p:nvCxnSpPr>
            <p:spPr>
              <a:xfrm>
                <a:off x="7337205" y="2670182"/>
                <a:ext cx="0" cy="17809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D4314E3E-BD85-4A25-881B-04130C8AE80F}"/>
                </a:ext>
              </a:extLst>
            </p:cNvPr>
            <p:cNvCxnSpPr>
              <a:cxnSpLocks/>
            </p:cNvCxnSpPr>
            <p:nvPr/>
          </p:nvCxnSpPr>
          <p:spPr>
            <a:xfrm>
              <a:off x="8947039" y="2973153"/>
              <a:ext cx="9917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F02ED1E-E8A4-48EA-B959-B876B9AD56E4}"/>
                </a:ext>
              </a:extLst>
            </p:cNvPr>
            <p:cNvCxnSpPr/>
            <p:nvPr/>
          </p:nvCxnSpPr>
          <p:spPr>
            <a:xfrm>
              <a:off x="7710446" y="2326045"/>
              <a:ext cx="0" cy="1780939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E6F6EB8-8002-437E-8C2F-13DC75A87345}"/>
                </a:ext>
              </a:extLst>
            </p:cNvPr>
            <p:cNvCxnSpPr/>
            <p:nvPr/>
          </p:nvCxnSpPr>
          <p:spPr>
            <a:xfrm>
              <a:off x="6815858" y="2318425"/>
              <a:ext cx="0" cy="1780939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AA507E5E-EE32-4B6C-AACF-D11F290F7FC1}"/>
                </a:ext>
              </a:extLst>
            </p:cNvPr>
            <p:cNvGrpSpPr/>
            <p:nvPr/>
          </p:nvGrpSpPr>
          <p:grpSpPr>
            <a:xfrm>
              <a:off x="6361603" y="2314436"/>
              <a:ext cx="891900" cy="895691"/>
              <a:chOff x="6323818" y="2140625"/>
              <a:chExt cx="891900" cy="895691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5CE3E392-73FD-44EA-AF68-D8F354862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3818" y="2144614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8D6C7CBF-5C03-4A35-8C7A-0A037FAE4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600" y="2140625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D9F0290-49A6-46D2-B9B5-A2D0A3163D4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483" y="1706999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EBE252B3-3000-4565-8A5E-51280DD10A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061" y="2591081"/>
                <a:ext cx="0" cy="8904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F78AD55B-A2B1-407A-96FE-C440DA769FDB}"/>
                </a:ext>
              </a:extLst>
            </p:cNvPr>
            <p:cNvGrpSpPr/>
            <p:nvPr/>
          </p:nvGrpSpPr>
          <p:grpSpPr>
            <a:xfrm>
              <a:off x="6817696" y="2311825"/>
              <a:ext cx="891900" cy="895691"/>
              <a:chOff x="6323818" y="2140625"/>
              <a:chExt cx="891900" cy="895691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F5736EF-715D-4BA8-9898-EA593AD5E2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3818" y="2144614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907914F0-3413-4652-974E-3FFDB84FA9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600" y="2140625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7161E886-DFB7-466F-8E4E-C7FCC16396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483" y="1706999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90D9498-6215-47EE-B42B-A5037C8ABA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770061" y="2591081"/>
                <a:ext cx="0" cy="8904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5E3DA138-7824-46D7-B6EE-3C01912426C8}"/>
                </a:ext>
              </a:extLst>
            </p:cNvPr>
            <p:cNvGrpSpPr/>
            <p:nvPr/>
          </p:nvGrpSpPr>
          <p:grpSpPr>
            <a:xfrm>
              <a:off x="10110552" y="2081825"/>
              <a:ext cx="1790520" cy="1782655"/>
              <a:chOff x="10269249" y="2081825"/>
              <a:chExt cx="1790520" cy="1782655"/>
            </a:xfrm>
          </p:grpSpPr>
          <p:sp>
            <p:nvSpPr>
              <p:cNvPr id="59" name="立方体 58">
                <a:extLst>
                  <a:ext uri="{FF2B5EF4-FFF2-40B4-BE49-F238E27FC236}">
                    <a16:creationId xmlns:a16="http://schemas.microsoft.com/office/drawing/2014/main" id="{FE562BE7-9A25-45A7-BEC8-E1FADEA9D67B}"/>
                  </a:ext>
                </a:extLst>
              </p:cNvPr>
              <p:cNvSpPr/>
              <p:nvPr/>
            </p:nvSpPr>
            <p:spPr>
              <a:xfrm>
                <a:off x="10269250" y="2081825"/>
                <a:ext cx="1790519" cy="1782655"/>
              </a:xfrm>
              <a:prstGeom prst="cub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36E7570-0563-4C21-A12A-A17FECF8BDCE}"/>
                  </a:ext>
                </a:extLst>
              </p:cNvPr>
              <p:cNvCxnSpPr/>
              <p:nvPr/>
            </p:nvCxnSpPr>
            <p:spPr>
              <a:xfrm>
                <a:off x="10269250" y="2965411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12850829-561C-4869-8EEE-F8233192238F}"/>
                  </a:ext>
                </a:extLst>
              </p:cNvPr>
              <p:cNvCxnSpPr/>
              <p:nvPr/>
            </p:nvCxnSpPr>
            <p:spPr>
              <a:xfrm>
                <a:off x="10269249" y="3435311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0D4CD2B-91E0-4EED-8E8E-FA016DD41EC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492852" y="3195380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BDE506C9-3AB7-4FE8-A7B4-F0D04807163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20330" y="3196632"/>
                <a:ext cx="133569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84839059-202D-4D75-9CDA-26F392AD0BCE}"/>
                </a:ext>
              </a:extLst>
            </p:cNvPr>
            <p:cNvCxnSpPr>
              <a:cxnSpLocks/>
            </p:cNvCxnSpPr>
            <p:nvPr/>
          </p:nvCxnSpPr>
          <p:spPr>
            <a:xfrm>
              <a:off x="6815858" y="2206698"/>
              <a:ext cx="435527" cy="0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8857D28-999C-4443-A1F3-3C2D3D1FB895}"/>
                </a:ext>
              </a:extLst>
            </p:cNvPr>
            <p:cNvSpPr/>
            <p:nvPr/>
          </p:nvSpPr>
          <p:spPr>
            <a:xfrm>
              <a:off x="6876180" y="1791968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s</a:t>
              </a:r>
              <a:endParaRPr lang="zh-CN" altLang="en-US" sz="2400" b="1" dirty="0"/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752DB454-D13B-4418-B31E-1BE6C5156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436" y="2333523"/>
              <a:ext cx="0" cy="901901"/>
            </a:xfrm>
            <a:prstGeom prst="line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33A37D7-70FE-40BB-8F57-5DD87B5BB720}"/>
                </a:ext>
              </a:extLst>
            </p:cNvPr>
            <p:cNvSpPr/>
            <p:nvPr/>
          </p:nvSpPr>
          <p:spPr>
            <a:xfrm>
              <a:off x="5879794" y="2462781"/>
              <a:ext cx="3148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/>
                <a:t>f</a:t>
              </a:r>
              <a:endParaRPr lang="zh-CN" altLang="en-US" sz="2400" b="1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0083CC53-DCBE-4CFC-B09D-1F18027EF32A}"/>
                </a:ext>
              </a:extLst>
            </p:cNvPr>
            <p:cNvSpPr/>
            <p:nvPr/>
          </p:nvSpPr>
          <p:spPr>
            <a:xfrm>
              <a:off x="8875920" y="246278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最大池化</a:t>
              </a:r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E26D62C1-41B5-41EA-87F8-8F49A38600FB}"/>
              </a:ext>
            </a:extLst>
          </p:cNvPr>
          <p:cNvSpPr txBox="1"/>
          <p:nvPr/>
        </p:nvSpPr>
        <p:spPr>
          <a:xfrm>
            <a:off x="7357859" y="1269780"/>
            <a:ext cx="239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重叠池化（</a:t>
            </a:r>
            <a:r>
              <a:rPr lang="en-US" altLang="zh-CN" dirty="0"/>
              <a:t>s&lt;f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82B78D7-05F0-4416-988A-2D19FCA05765}"/>
              </a:ext>
            </a:extLst>
          </p:cNvPr>
          <p:cNvSpPr txBox="1"/>
          <p:nvPr/>
        </p:nvSpPr>
        <p:spPr>
          <a:xfrm>
            <a:off x="495073" y="5233619"/>
            <a:ext cx="6556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和没有重叠池化的格式（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s=2,f=2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）相比，重叠池化的方法可以使得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的误差分别减少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0.4%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0.3%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C216284A-B3EA-461F-A1D8-12ECE840F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6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BC0D8A-45F0-4DE7-A80C-0B2DC84393F2}"/>
              </a:ext>
            </a:extLst>
          </p:cNvPr>
          <p:cNvSpPr txBox="1"/>
          <p:nvPr/>
        </p:nvSpPr>
        <p:spPr>
          <a:xfrm>
            <a:off x="270589" y="223932"/>
            <a:ext cx="50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防止过拟合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—Dropout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C7509-F640-4D0F-A4E8-5F5EFED73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0"/>
          <a:stretch/>
        </p:blipFill>
        <p:spPr>
          <a:xfrm>
            <a:off x="2073785" y="2339227"/>
            <a:ext cx="7404349" cy="33529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C8F720-72B6-4C91-909E-360D5E5222FC}"/>
              </a:ext>
            </a:extLst>
          </p:cNvPr>
          <p:cNvSpPr txBox="1"/>
          <p:nvPr/>
        </p:nvSpPr>
        <p:spPr>
          <a:xfrm>
            <a:off x="586105" y="1471194"/>
            <a:ext cx="6431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AlexNet</a:t>
            </a:r>
            <a:r>
              <a:rPr lang="zh-CN" altLang="en-US" dirty="0"/>
              <a:t>在模型的前两层全连接层采用了</a:t>
            </a:r>
            <a:r>
              <a:rPr lang="en-US" altLang="zh-CN" dirty="0"/>
              <a:t>Dropout</a:t>
            </a:r>
            <a:r>
              <a:rPr lang="zh-CN" altLang="en-US" dirty="0"/>
              <a:t>的方法，有效的抑制了过拟合。</a:t>
            </a:r>
            <a:endParaRPr lang="en-US" altLang="zh-CN" dirty="0"/>
          </a:p>
          <a:p>
            <a:r>
              <a:rPr lang="en-US" altLang="zh-CN" dirty="0"/>
              <a:t>Dropout</a:t>
            </a:r>
            <a:r>
              <a:rPr lang="zh-CN" altLang="en-US" dirty="0"/>
              <a:t>的概率为</a:t>
            </a:r>
            <a:r>
              <a:rPr lang="en-US" altLang="zh-CN" dirty="0"/>
              <a:t>0.5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D61424-834B-44E9-948E-B89A83B6160F}"/>
              </a:ext>
            </a:extLst>
          </p:cNvPr>
          <p:cNvSpPr/>
          <p:nvPr/>
        </p:nvSpPr>
        <p:spPr>
          <a:xfrm>
            <a:off x="3101227" y="569214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标准神经网络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556256-09E2-4863-AE46-B7926DB117DF}"/>
              </a:ext>
            </a:extLst>
          </p:cNvPr>
          <p:cNvSpPr/>
          <p:nvPr/>
        </p:nvSpPr>
        <p:spPr>
          <a:xfrm>
            <a:off x="6545467" y="5692140"/>
            <a:ext cx="28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采用了</a:t>
            </a:r>
            <a:r>
              <a:rPr lang="en-US" altLang="zh-CN" dirty="0"/>
              <a:t>dropout</a:t>
            </a:r>
            <a:r>
              <a:rPr lang="zh-CN" altLang="en-US" dirty="0"/>
              <a:t>的神经网络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D6F065-A471-4396-A742-4C8B1E2E3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95792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18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B78905-9E6B-401A-BFC7-80EF0143D3D3}"/>
              </a:ext>
            </a:extLst>
          </p:cNvPr>
          <p:cNvSpPr txBox="1"/>
          <p:nvPr/>
        </p:nvSpPr>
        <p:spPr>
          <a:xfrm>
            <a:off x="270589" y="223932"/>
            <a:ext cx="605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4268C-5C77-4A6E-A4DE-ABC14C7A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0323" y="1508264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470322" y="1511974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A1E54C-BA26-459C-B237-364DFB2E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79" b="13143"/>
          <a:stretch/>
        </p:blipFill>
        <p:spPr>
          <a:xfrm>
            <a:off x="6096000" y="1833506"/>
            <a:ext cx="3187278" cy="319098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319DFA-DA33-4449-A333-DF60A6A7289D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321C4-53F8-4DBD-9F5C-765068B45CE9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左上角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50F79-6BB4-4585-877C-D4033994B237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588671-222B-4975-BA3D-05F8A2892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95792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2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B78905-9E6B-401A-BFC7-80EF0143D3D3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4268C-5C77-4A6E-A4DE-ABC14C7A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r="66706" b="13244"/>
          <a:stretch/>
        </p:blipFill>
        <p:spPr>
          <a:xfrm>
            <a:off x="6035039" y="1833506"/>
            <a:ext cx="3248239" cy="31872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942762" y="1513829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DB9D998-B012-4CCC-B6FA-72FAA7FAA00E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3C6B2F8-5C5B-460A-A928-FBFCC6B381EE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右上角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BB0A9F-F2B4-4ACE-A44D-672EDC4DFDD5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600B93-E931-488C-AEF6-595027ECA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485562" y="1986269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0C1194-E9A3-4DBF-AEF7-0C14CA0EA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7" r="71410"/>
          <a:stretch/>
        </p:blipFill>
        <p:spPr>
          <a:xfrm>
            <a:off x="6035039" y="1827012"/>
            <a:ext cx="3194897" cy="319377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50B5ACF-845C-47A6-9FA4-D185BC60C322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67AB98-2840-476A-BC0A-164FF8E43EB8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左下角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DBBA9C-3EE8-44FB-B28D-8392C0C1C808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2513ED-139F-4FFB-BC8E-489DFCB4801B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05B744D-9150-46BA-AEAF-3F5A5B8AF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5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954954" y="1986269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3220E3-A3AF-41C8-BEEA-D816EC51D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3067" r="66706"/>
          <a:stretch/>
        </p:blipFill>
        <p:spPr>
          <a:xfrm>
            <a:off x="6035039" y="1827011"/>
            <a:ext cx="3243667" cy="3193773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1F6AA04-F154-4EDB-AAAF-14CFE50BA6C9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FE15F69-30C8-4580-9296-9BEACC3EB312}"/>
              </a:ext>
            </a:extLst>
          </p:cNvPr>
          <p:cNvSpPr txBox="1"/>
          <p:nvPr/>
        </p:nvSpPr>
        <p:spPr>
          <a:xfrm>
            <a:off x="4619244" y="2920947"/>
            <a:ext cx="94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右下角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27A632-E855-4775-A246-396BEEBC7317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D3FD8F-9319-40EE-8BB6-934C1CF3C8F3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2AFA7DA-14A0-426B-8BE6-78050AAC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9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040794-A208-4352-93EF-65848E152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6"/>
          <a:stretch/>
        </p:blipFill>
        <p:spPr>
          <a:xfrm>
            <a:off x="477943" y="1506209"/>
            <a:ext cx="3720678" cy="36738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DDB78E-7B26-4B0A-A77D-371E1E0ECAF8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F4EDC1-89A0-4E94-8E5E-AF51DC92C9A2}"/>
              </a:ext>
            </a:extLst>
          </p:cNvPr>
          <p:cNvSpPr/>
          <p:nvPr/>
        </p:nvSpPr>
        <p:spPr>
          <a:xfrm>
            <a:off x="744643" y="1749486"/>
            <a:ext cx="3187278" cy="3187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ADECE3-FA41-45F1-8796-92E95F9260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t="6678" r="69093" b="6566"/>
          <a:stretch/>
        </p:blipFill>
        <p:spPr>
          <a:xfrm>
            <a:off x="6035039" y="1827011"/>
            <a:ext cx="3187279" cy="3187278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9C1C73-8150-4128-98E7-4C3CC26BA3A0}"/>
              </a:ext>
            </a:extLst>
          </p:cNvPr>
          <p:cNvCxnSpPr/>
          <p:nvPr/>
        </p:nvCxnSpPr>
        <p:spPr>
          <a:xfrm>
            <a:off x="4303776" y="3346704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D41AB19-42CF-4607-B2CB-90833FA22129}"/>
              </a:ext>
            </a:extLst>
          </p:cNvPr>
          <p:cNvSpPr txBox="1"/>
          <p:nvPr/>
        </p:nvSpPr>
        <p:spPr>
          <a:xfrm>
            <a:off x="4698493" y="2920947"/>
            <a:ext cx="70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中心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408824-1533-4025-8806-703ADEDBFADD}"/>
              </a:ext>
            </a:extLst>
          </p:cNvPr>
          <p:cNvSpPr txBox="1"/>
          <p:nvPr/>
        </p:nvSpPr>
        <p:spPr>
          <a:xfrm>
            <a:off x="4242816" y="870263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从一张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256×256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的照片裁剪出五张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224×224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的照片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46C1BB-B375-4655-83D4-0C4A7798DA40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防止过拟合 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ABE86D2-77C1-43EA-88E6-7963C83A9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8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723145B-FA65-4EDF-9AB1-85D7F45E045E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3C0D15-2515-46EE-91D1-DED0D51D7DDA}"/>
              </a:ext>
            </a:extLst>
          </p:cNvPr>
          <p:cNvSpPr txBox="1"/>
          <p:nvPr/>
        </p:nvSpPr>
        <p:spPr>
          <a:xfrm>
            <a:off x="4936049" y="924975"/>
            <a:ext cx="2380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F14D2C-319C-40E8-8E47-699E4CE42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69" y="2016567"/>
            <a:ext cx="9224371" cy="30854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9B3D0D-3767-49C4-94A5-5C34357E0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97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F4014CB-CA92-4ED3-A39A-6728CB4F438E}"/>
              </a:ext>
            </a:extLst>
          </p:cNvPr>
          <p:cNvSpPr/>
          <p:nvPr/>
        </p:nvSpPr>
        <p:spPr>
          <a:xfrm>
            <a:off x="5424196" y="6577995"/>
            <a:ext cx="6767804" cy="234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https://mc.ai/how-to-use-deep-learning-when-you-have-limited-data-part-2-data-augmentation/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63512B-E3A1-4593-8E73-B28C35EF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688562" y="1412446"/>
            <a:ext cx="3730289" cy="3675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E2A91D-814B-407A-90E1-757020816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7" t="-76" r="33382" b="20"/>
          <a:stretch/>
        </p:blipFill>
        <p:spPr>
          <a:xfrm>
            <a:off x="7190414" y="1412446"/>
            <a:ext cx="3730290" cy="367588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8C99BB-872B-45FB-8765-95C5CDD886C6}"/>
              </a:ext>
            </a:extLst>
          </p:cNvPr>
          <p:cNvCxnSpPr/>
          <p:nvPr/>
        </p:nvCxnSpPr>
        <p:spPr>
          <a:xfrm>
            <a:off x="4958869" y="3200945"/>
            <a:ext cx="150571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816D734-CF19-4C5E-A1D1-472179DCD3BF}"/>
              </a:ext>
            </a:extLst>
          </p:cNvPr>
          <p:cNvSpPr txBox="1"/>
          <p:nvPr/>
        </p:nvSpPr>
        <p:spPr>
          <a:xfrm>
            <a:off x="5144684" y="2728157"/>
            <a:ext cx="126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水平翻转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8DEF7B-304F-432D-8E86-31113ECE74F3}"/>
              </a:ext>
            </a:extLst>
          </p:cNvPr>
          <p:cNvSpPr txBox="1"/>
          <p:nvPr/>
        </p:nvSpPr>
        <p:spPr>
          <a:xfrm>
            <a:off x="536162" y="5489293"/>
            <a:ext cx="6230398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通过裁剪和水平翻转可以将训练数据量增加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倍，然后对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张图片做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得到的预测值进行平均最后进行输出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9F8275-CC72-4BA1-ABDB-5FB55FD91C62}"/>
              </a:ext>
            </a:extLst>
          </p:cNvPr>
          <p:cNvSpPr txBox="1"/>
          <p:nvPr/>
        </p:nvSpPr>
        <p:spPr>
          <a:xfrm>
            <a:off x="270589" y="223932"/>
            <a:ext cx="615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数据增强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2E0806-B032-4FB1-98E8-8D785B73E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32D188-E60B-4A94-A4DF-47C4E48E945A}"/>
              </a:ext>
            </a:extLst>
          </p:cNvPr>
          <p:cNvSpPr txBox="1"/>
          <p:nvPr/>
        </p:nvSpPr>
        <p:spPr>
          <a:xfrm>
            <a:off x="270589" y="223932"/>
            <a:ext cx="615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数据增强</a:t>
            </a:r>
            <a:r>
              <a:rPr lang="en-US" altLang="zh-CN" sz="3600" dirty="0"/>
              <a:t>—</a:t>
            </a:r>
            <a:r>
              <a:rPr lang="zh-CN" altLang="en-US" sz="3600" dirty="0"/>
              <a:t>改变</a:t>
            </a:r>
            <a:r>
              <a:rPr lang="en-US" altLang="zh-CN" sz="3600" dirty="0"/>
              <a:t>RGB</a:t>
            </a:r>
            <a:r>
              <a:rPr lang="zh-CN" altLang="en-US" sz="3600" dirty="0"/>
              <a:t>通道强度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B8FAF5-4CF0-4664-A5C6-659A638A3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485362" y="1920343"/>
            <a:ext cx="3123831" cy="3078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5E0088-E3CA-4263-8A27-29DAAAB4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4564602" y="1920343"/>
            <a:ext cx="3123831" cy="30782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0AC739-1E35-4294-9D1B-3990BC5853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" t="-76" r="66690" b="20"/>
          <a:stretch/>
        </p:blipFill>
        <p:spPr>
          <a:xfrm>
            <a:off x="8643842" y="1920343"/>
            <a:ext cx="3123831" cy="30782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974BCB-9F56-4727-9147-0C8E5170ABFD}"/>
              </a:ext>
            </a:extLst>
          </p:cNvPr>
          <p:cNvSpPr txBox="1"/>
          <p:nvPr/>
        </p:nvSpPr>
        <p:spPr>
          <a:xfrm>
            <a:off x="599440" y="5679365"/>
            <a:ext cx="50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通过该方法可以使得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top-1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的错误率减少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790D32-06BA-4663-8153-BF50C2706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3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F9B99E-7870-4357-9222-93C007F9F161}"/>
              </a:ext>
            </a:extLst>
          </p:cNvPr>
          <p:cNvSpPr txBox="1"/>
          <p:nvPr/>
        </p:nvSpPr>
        <p:spPr>
          <a:xfrm>
            <a:off x="270589" y="223932"/>
            <a:ext cx="2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最终结果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9D014E-12A2-48ED-A9C7-A7B6A9D9F35D}"/>
              </a:ext>
            </a:extLst>
          </p:cNvPr>
          <p:cNvSpPr txBox="1"/>
          <p:nvPr/>
        </p:nvSpPr>
        <p:spPr>
          <a:xfrm>
            <a:off x="2758678" y="4826000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开启了深度学习的大门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8487E1-CE33-4D78-A3A2-20276A95F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54"/>
          <a:stretch/>
        </p:blipFill>
        <p:spPr>
          <a:xfrm>
            <a:off x="962779" y="1468582"/>
            <a:ext cx="10266442" cy="29640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532DB92-0BFA-4E72-8F7A-9935F9F2573A}"/>
              </a:ext>
            </a:extLst>
          </p:cNvPr>
          <p:cNvSpPr/>
          <p:nvPr/>
        </p:nvSpPr>
        <p:spPr>
          <a:xfrm>
            <a:off x="942459" y="2001520"/>
            <a:ext cx="10266442" cy="48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B9C215-4D87-4CAE-9082-62F040811A28}"/>
              </a:ext>
            </a:extLst>
          </p:cNvPr>
          <p:cNvSpPr/>
          <p:nvPr/>
        </p:nvSpPr>
        <p:spPr>
          <a:xfrm>
            <a:off x="932299" y="3850641"/>
            <a:ext cx="10266442" cy="48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F694D5-761F-445E-A4B1-41FBA3660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13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BA75A3-95C2-4D3C-8634-66EA40BAF8DB}"/>
              </a:ext>
            </a:extLst>
          </p:cNvPr>
          <p:cNvSpPr txBox="1"/>
          <p:nvPr/>
        </p:nvSpPr>
        <p:spPr>
          <a:xfrm>
            <a:off x="3498760" y="2644170"/>
            <a:ext cx="5194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/>
              <a:t>谢谢观看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4BE6F4-5CEF-4630-918B-18978D2D2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6698" r="1352"/>
          <a:stretch/>
        </p:blipFill>
        <p:spPr>
          <a:xfrm>
            <a:off x="921319" y="1822361"/>
            <a:ext cx="9824785" cy="32801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986159-2F4B-43D4-B4EF-027AA6F5009B}"/>
              </a:ext>
            </a:extLst>
          </p:cNvPr>
          <p:cNvSpPr/>
          <p:nvPr/>
        </p:nvSpPr>
        <p:spPr>
          <a:xfrm>
            <a:off x="363562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6B0E82-D902-4E05-9297-C896AD8E1A5E}"/>
              </a:ext>
            </a:extLst>
          </p:cNvPr>
          <p:cNvSpPr/>
          <p:nvPr/>
        </p:nvSpPr>
        <p:spPr>
          <a:xfrm>
            <a:off x="1647501" y="535413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MAX POOL1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77C8DB-445E-4E87-AA71-BAC0C211E4EE}"/>
              </a:ext>
            </a:extLst>
          </p:cNvPr>
          <p:cNvSpPr/>
          <p:nvPr/>
        </p:nvSpPr>
        <p:spPr>
          <a:xfrm>
            <a:off x="3470049" y="535413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AA94F"/>
                </a:solidFill>
                <a:latin typeface="ArialMT"/>
              </a:rPr>
              <a:t>NORM1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3C5A55-D301-4D5A-B9EE-6C83AB6824C4}"/>
              </a:ext>
            </a:extLst>
          </p:cNvPr>
          <p:cNvSpPr/>
          <p:nvPr/>
        </p:nvSpPr>
        <p:spPr>
          <a:xfrm>
            <a:off x="4792460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CONV2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9284CD-D85F-4640-A332-83836E388A0D}"/>
              </a:ext>
            </a:extLst>
          </p:cNvPr>
          <p:cNvSpPr/>
          <p:nvPr/>
        </p:nvSpPr>
        <p:spPr>
          <a:xfrm>
            <a:off x="6076399" y="535413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MAX POOL2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AFD423-0CF9-42F4-8A7E-3EE4BEB3AC2B}"/>
              </a:ext>
            </a:extLst>
          </p:cNvPr>
          <p:cNvSpPr/>
          <p:nvPr/>
        </p:nvSpPr>
        <p:spPr>
          <a:xfrm>
            <a:off x="7898947" y="535413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AA94F"/>
                </a:solidFill>
                <a:latin typeface="ArialMT"/>
              </a:rPr>
              <a:t>NORM2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CEBF7D-0D4B-46DB-91EF-EEAB35196416}"/>
              </a:ext>
            </a:extLst>
          </p:cNvPr>
          <p:cNvSpPr/>
          <p:nvPr/>
        </p:nvSpPr>
        <p:spPr>
          <a:xfrm>
            <a:off x="9221358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CONV3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22008A-198B-406B-8C9D-F2FCB0119577}"/>
              </a:ext>
            </a:extLst>
          </p:cNvPr>
          <p:cNvSpPr/>
          <p:nvPr/>
        </p:nvSpPr>
        <p:spPr>
          <a:xfrm>
            <a:off x="10505298" y="535413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CONV4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CD2A54-A5BA-4135-B36C-0055DF4037D0}"/>
              </a:ext>
            </a:extLst>
          </p:cNvPr>
          <p:cNvSpPr/>
          <p:nvPr/>
        </p:nvSpPr>
        <p:spPr>
          <a:xfrm>
            <a:off x="363562" y="606983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CONV5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04C058-E304-4F15-8481-0F72096762F3}"/>
              </a:ext>
            </a:extLst>
          </p:cNvPr>
          <p:cNvSpPr/>
          <p:nvPr/>
        </p:nvSpPr>
        <p:spPr>
          <a:xfrm>
            <a:off x="1647501" y="6069832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MAX POOL3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2FAB90-6BFA-4BDC-BE1E-90DBE5EF3133}"/>
              </a:ext>
            </a:extLst>
          </p:cNvPr>
          <p:cNvSpPr/>
          <p:nvPr/>
        </p:nvSpPr>
        <p:spPr>
          <a:xfrm>
            <a:off x="3470049" y="606983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79238"/>
                </a:solidFill>
                <a:latin typeface="ArialMT"/>
              </a:rPr>
              <a:t>FC6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05A57E-0ED3-475C-AA74-1D6F23B41E85}"/>
              </a:ext>
            </a:extLst>
          </p:cNvPr>
          <p:cNvSpPr/>
          <p:nvPr/>
        </p:nvSpPr>
        <p:spPr>
          <a:xfrm>
            <a:off x="4792460" y="606983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79238"/>
                </a:solidFill>
                <a:latin typeface="ArialMT"/>
              </a:rPr>
              <a:t>FC7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7E5B4B-2490-4156-894D-5A15273371C1}"/>
              </a:ext>
            </a:extLst>
          </p:cNvPr>
          <p:cNvSpPr/>
          <p:nvPr/>
        </p:nvSpPr>
        <p:spPr>
          <a:xfrm>
            <a:off x="6076399" y="606983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79238"/>
                </a:solidFill>
                <a:latin typeface="ArialMT"/>
              </a:rPr>
              <a:t>FC8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90F0CA-C6FB-4F99-AA44-E97FFF4A8B07}"/>
              </a:ext>
            </a:extLst>
          </p:cNvPr>
          <p:cNvCxnSpPr/>
          <p:nvPr/>
        </p:nvCxnSpPr>
        <p:spPr>
          <a:xfrm>
            <a:off x="1289018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5D280D0-EB35-459A-8C99-9F886F844A13}"/>
              </a:ext>
            </a:extLst>
          </p:cNvPr>
          <p:cNvCxnSpPr/>
          <p:nvPr/>
        </p:nvCxnSpPr>
        <p:spPr>
          <a:xfrm>
            <a:off x="1289018" y="6254498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4E27BCF-6362-4808-BF9D-17EBE91DCD79}"/>
              </a:ext>
            </a:extLst>
          </p:cNvPr>
          <p:cNvCxnSpPr/>
          <p:nvPr/>
        </p:nvCxnSpPr>
        <p:spPr>
          <a:xfrm>
            <a:off x="3127978" y="6257704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F583742-F6FE-4618-9BAB-16FD6B8A0DB4}"/>
              </a:ext>
            </a:extLst>
          </p:cNvPr>
          <p:cNvCxnSpPr/>
          <p:nvPr/>
        </p:nvCxnSpPr>
        <p:spPr>
          <a:xfrm>
            <a:off x="3095097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E16DD43-290A-452F-82A7-19EB83FA5B79}"/>
              </a:ext>
            </a:extLst>
          </p:cNvPr>
          <p:cNvCxnSpPr/>
          <p:nvPr/>
        </p:nvCxnSpPr>
        <p:spPr>
          <a:xfrm>
            <a:off x="4447332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BF68D48-6D8F-4945-AD0E-986E759ED23E}"/>
              </a:ext>
            </a:extLst>
          </p:cNvPr>
          <p:cNvCxnSpPr/>
          <p:nvPr/>
        </p:nvCxnSpPr>
        <p:spPr>
          <a:xfrm>
            <a:off x="4255390" y="6254498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57BFAA5-5286-4F40-8FFD-C1D3D8E66BA4}"/>
              </a:ext>
            </a:extLst>
          </p:cNvPr>
          <p:cNvCxnSpPr/>
          <p:nvPr/>
        </p:nvCxnSpPr>
        <p:spPr>
          <a:xfrm>
            <a:off x="5580273" y="6260471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80AEAEF-C8CB-4BCA-A940-E03D218B3C49}"/>
              </a:ext>
            </a:extLst>
          </p:cNvPr>
          <p:cNvCxnSpPr/>
          <p:nvPr/>
        </p:nvCxnSpPr>
        <p:spPr>
          <a:xfrm>
            <a:off x="5772214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E2E5A82-43CB-4252-A467-8BABE8C49DDD}"/>
              </a:ext>
            </a:extLst>
          </p:cNvPr>
          <p:cNvCxnSpPr/>
          <p:nvPr/>
        </p:nvCxnSpPr>
        <p:spPr>
          <a:xfrm>
            <a:off x="7558003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02C217-405B-4AB3-8C54-E89E4C959978}"/>
              </a:ext>
            </a:extLst>
          </p:cNvPr>
          <p:cNvCxnSpPr/>
          <p:nvPr/>
        </p:nvCxnSpPr>
        <p:spPr>
          <a:xfrm>
            <a:off x="8851123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2943EC2-51DD-4CD5-A7C4-90CE893F651F}"/>
              </a:ext>
            </a:extLst>
          </p:cNvPr>
          <p:cNvCxnSpPr/>
          <p:nvPr/>
        </p:nvCxnSpPr>
        <p:spPr>
          <a:xfrm>
            <a:off x="10201113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9C53083-05F0-4120-9109-FDB974EF4CF9}"/>
              </a:ext>
            </a:extLst>
          </p:cNvPr>
          <p:cNvCxnSpPr/>
          <p:nvPr/>
        </p:nvCxnSpPr>
        <p:spPr>
          <a:xfrm>
            <a:off x="11396595" y="5537866"/>
            <a:ext cx="383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1EA94A0-813C-4DDD-95FA-1D8D5C832BE5}"/>
              </a:ext>
            </a:extLst>
          </p:cNvPr>
          <p:cNvSpPr/>
          <p:nvPr/>
        </p:nvSpPr>
        <p:spPr>
          <a:xfrm>
            <a:off x="1577662" y="1636759"/>
            <a:ext cx="7273461" cy="33300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06748C-327F-484C-A15A-6481DDCE923E}"/>
              </a:ext>
            </a:extLst>
          </p:cNvPr>
          <p:cNvSpPr txBox="1"/>
          <p:nvPr/>
        </p:nvSpPr>
        <p:spPr>
          <a:xfrm>
            <a:off x="3785937" y="1014333"/>
            <a:ext cx="201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五个卷积层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140D6BF-C967-4B34-8F00-031BF1168F52}"/>
              </a:ext>
            </a:extLst>
          </p:cNvPr>
          <p:cNvSpPr txBox="1"/>
          <p:nvPr/>
        </p:nvSpPr>
        <p:spPr>
          <a:xfrm>
            <a:off x="8851123" y="1015276"/>
            <a:ext cx="208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三个全连接层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779A77-3BA8-4BB6-8EC3-B6FC121E0FF8}"/>
              </a:ext>
            </a:extLst>
          </p:cNvPr>
          <p:cNvSpPr/>
          <p:nvPr/>
        </p:nvSpPr>
        <p:spPr>
          <a:xfrm>
            <a:off x="9014346" y="1636759"/>
            <a:ext cx="1688220" cy="3330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9ED5281-F28C-43C5-AF99-CDC74D7F3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8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1352"/>
          <a:stretch/>
        </p:blipFill>
        <p:spPr>
          <a:xfrm>
            <a:off x="3227306" y="477520"/>
            <a:ext cx="8694106" cy="31110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87C4C1-B954-47F6-BF38-28BCE16BBE70}"/>
              </a:ext>
            </a:extLst>
          </p:cNvPr>
          <p:cNvSpPr txBox="1"/>
          <p:nvPr/>
        </p:nvSpPr>
        <p:spPr>
          <a:xfrm>
            <a:off x="462986" y="3674091"/>
            <a:ext cx="4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227×227×3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E1EFA8-E6B3-43B2-A80F-D19F3590047E}"/>
              </a:ext>
            </a:extLst>
          </p:cNvPr>
          <p:cNvSpPr txBox="1"/>
          <p:nvPr/>
        </p:nvSpPr>
        <p:spPr>
          <a:xfrm>
            <a:off x="462986" y="4338962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第一层（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Conv1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11×11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stride=4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B262DDF-A176-48D5-BA74-9106BEF016E1}"/>
              </a:ext>
            </a:extLst>
          </p:cNvPr>
          <p:cNvSpPr txBox="1"/>
          <p:nvPr/>
        </p:nvSpPr>
        <p:spPr>
          <a:xfrm>
            <a:off x="462986" y="500383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输出：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55×55×96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9C2CA3-9645-42B0-A544-9BF31B5781F0}"/>
              </a:ext>
            </a:extLst>
          </p:cNvPr>
          <p:cNvSpPr txBox="1"/>
          <p:nvPr/>
        </p:nvSpPr>
        <p:spPr>
          <a:xfrm>
            <a:off x="462986" y="566870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第一层的总参数为（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96=35K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5DB75AF-7F55-49F4-83C2-15D9A78D5A79}"/>
              </a:ext>
            </a:extLst>
          </p:cNvPr>
          <p:cNvSpPr/>
          <p:nvPr/>
        </p:nvSpPr>
        <p:spPr>
          <a:xfrm>
            <a:off x="6825262" y="4154296"/>
            <a:ext cx="316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卷积计算：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(227-11)/4+1 = 55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B77095-6B47-4BF1-9D33-A514F62599A9}"/>
              </a:ext>
            </a:extLst>
          </p:cNvPr>
          <p:cNvSpPr/>
          <p:nvPr/>
        </p:nvSpPr>
        <p:spPr>
          <a:xfrm>
            <a:off x="3065172" y="682580"/>
            <a:ext cx="1023870" cy="2746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C47E8C-59E3-49C3-9B3B-888467835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0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1352"/>
          <a:stretch/>
        </p:blipFill>
        <p:spPr>
          <a:xfrm>
            <a:off x="3227306" y="477520"/>
            <a:ext cx="8694106" cy="31110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87C4C1-B954-47F6-BF38-28BCE16BBE70}"/>
              </a:ext>
            </a:extLst>
          </p:cNvPr>
          <p:cNvSpPr txBox="1"/>
          <p:nvPr/>
        </p:nvSpPr>
        <p:spPr>
          <a:xfrm>
            <a:off x="462986" y="3674091"/>
            <a:ext cx="4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55×55×96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E1EFA8-E6B3-43B2-A80F-D19F3590047E}"/>
              </a:ext>
            </a:extLst>
          </p:cNvPr>
          <p:cNvSpPr txBox="1"/>
          <p:nvPr/>
        </p:nvSpPr>
        <p:spPr>
          <a:xfrm>
            <a:off x="462986" y="4338962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第二层（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POOL1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3×3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filter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stride=2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B262DDF-A176-48D5-BA74-9106BEF016E1}"/>
              </a:ext>
            </a:extLst>
          </p:cNvPr>
          <p:cNvSpPr txBox="1"/>
          <p:nvPr/>
        </p:nvSpPr>
        <p:spPr>
          <a:xfrm>
            <a:off x="462986" y="500383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输出：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27×27×96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Tensor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9C2CA3-9645-42B0-A544-9BF31B5781F0}"/>
              </a:ext>
            </a:extLst>
          </p:cNvPr>
          <p:cNvSpPr txBox="1"/>
          <p:nvPr/>
        </p:nvSpPr>
        <p:spPr>
          <a:xfrm>
            <a:off x="462986" y="5668703"/>
            <a:ext cx="563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第一层的总参数为 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！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5DB75AF-7F55-49F4-83C2-15D9A78D5A79}"/>
              </a:ext>
            </a:extLst>
          </p:cNvPr>
          <p:cNvSpPr/>
          <p:nvPr/>
        </p:nvSpPr>
        <p:spPr>
          <a:xfrm>
            <a:off x="6825262" y="4154296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ArialMT"/>
              </a:rPr>
              <a:t>卷积计算：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(55-3)/2+1 = 27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01E898-7CDB-41CF-A034-AB8705CAA2FC}"/>
              </a:ext>
            </a:extLst>
          </p:cNvPr>
          <p:cNvSpPr/>
          <p:nvPr/>
        </p:nvSpPr>
        <p:spPr>
          <a:xfrm>
            <a:off x="3924300" y="682580"/>
            <a:ext cx="1023870" cy="2746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2A90BA-49F4-47EA-859F-80BA26318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1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77109E-659D-4830-8694-22A31A878A78}"/>
              </a:ext>
            </a:extLst>
          </p:cNvPr>
          <p:cNvSpPr txBox="1"/>
          <p:nvPr/>
        </p:nvSpPr>
        <p:spPr>
          <a:xfrm>
            <a:off x="270588" y="223932"/>
            <a:ext cx="202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参数汇总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76A08FE-82A4-44A0-9B3E-6274608A6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35850"/>
              </p:ext>
            </p:extLst>
          </p:nvPr>
        </p:nvGraphicFramePr>
        <p:xfrm>
          <a:off x="181877" y="1051450"/>
          <a:ext cx="7447280" cy="476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0140">
                  <a:extLst>
                    <a:ext uri="{9D8B030D-6E8A-4147-A177-3AD203B41FA5}">
                      <a16:colId xmlns:a16="http://schemas.microsoft.com/office/drawing/2014/main" val="369015416"/>
                    </a:ext>
                  </a:extLst>
                </a:gridCol>
                <a:gridCol w="1105145">
                  <a:extLst>
                    <a:ext uri="{9D8B030D-6E8A-4147-A177-3AD203B41FA5}">
                      <a16:colId xmlns:a16="http://schemas.microsoft.com/office/drawing/2014/main" val="2033535211"/>
                    </a:ext>
                  </a:extLst>
                </a:gridCol>
                <a:gridCol w="1055511">
                  <a:extLst>
                    <a:ext uri="{9D8B030D-6E8A-4147-A177-3AD203B41FA5}">
                      <a16:colId xmlns:a16="http://schemas.microsoft.com/office/drawing/2014/main" val="4021332964"/>
                    </a:ext>
                  </a:extLst>
                </a:gridCol>
                <a:gridCol w="743164">
                  <a:extLst>
                    <a:ext uri="{9D8B030D-6E8A-4147-A177-3AD203B41FA5}">
                      <a16:colId xmlns:a16="http://schemas.microsoft.com/office/drawing/2014/main" val="4032177489"/>
                    </a:ext>
                  </a:extLst>
                </a:gridCol>
                <a:gridCol w="883320">
                  <a:extLst>
                    <a:ext uri="{9D8B030D-6E8A-4147-A177-3AD203B41FA5}">
                      <a16:colId xmlns:a16="http://schemas.microsoft.com/office/drawing/2014/main" val="2291667593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69328166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100568744"/>
                    </a:ext>
                  </a:extLst>
                </a:gridCol>
              </a:tblGrid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Layer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Input Shape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filters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stride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pad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Output shape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parameters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561582508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Input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227*227*3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227*227*3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837006384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227*227*3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96 11*11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55*55*96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(11*11*3+1)*96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729257764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Max Pool1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55*55*96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81526629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Norm1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27*27*96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120720840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27*27*96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256 5*5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(5*5*96+1)*256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746480317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Max Pool2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27*27*256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3*3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72808114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Norm2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None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240300262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384 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13*13*384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(3*3*256+1)*384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34856550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384 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13*13*384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(3*3*384+1)*384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060708132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Conv5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13*13*384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256 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13*13*256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(3*3*384+1)*256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322286538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Max Pool3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13*13*256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3*3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6*6*256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71163198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FC0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6*6*256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9216 units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3475355969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FC1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9216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4096 units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6*6*256*4096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179519076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FC2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4096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4096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4096*4096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829548387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logits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4096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None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1000 units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4096*4096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40" marR="48040" marT="0" marB="0" anchor="ctr"/>
                </a:tc>
                <a:extLst>
                  <a:ext uri="{0D108BD9-81ED-4DB2-BD59-A6C34878D82A}">
                    <a16:rowId xmlns:a16="http://schemas.microsoft.com/office/drawing/2014/main" val="2988590447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C9C7758-E870-4228-963F-E3B4AD5C9AF2}"/>
              </a:ext>
            </a:extLst>
          </p:cNvPr>
          <p:cNvSpPr txBox="1"/>
          <p:nvPr/>
        </p:nvSpPr>
        <p:spPr>
          <a:xfrm>
            <a:off x="8093821" y="1337818"/>
            <a:ext cx="3738880" cy="41823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模型细节：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、第一次使用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、局部响应归一化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(LRN)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、重叠池化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(Overlaping Pooling)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dropout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p=0.5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data augmentation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batch size 128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SGD Momentum 0.9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α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val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误差稳定时衰减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权重衰减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5e-4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EE83A3-732E-483A-AD8E-BB8A76DCF611}"/>
              </a:ext>
            </a:extLst>
          </p:cNvPr>
          <p:cNvSpPr/>
          <p:nvPr/>
        </p:nvSpPr>
        <p:spPr>
          <a:xfrm>
            <a:off x="6230203" y="4865427"/>
            <a:ext cx="1508078" cy="458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44C317-CFC0-49B5-BDE3-B447BD4B8600}"/>
              </a:ext>
            </a:extLst>
          </p:cNvPr>
          <p:cNvSpPr txBox="1"/>
          <p:nvPr/>
        </p:nvSpPr>
        <p:spPr>
          <a:xfrm>
            <a:off x="4009031" y="6216555"/>
            <a:ext cx="29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参数量最大，为</a:t>
            </a:r>
            <a:r>
              <a:rPr lang="en-US" altLang="zh-CN" b="1" dirty="0"/>
              <a:t>37M ops</a:t>
            </a:r>
            <a:endParaRPr lang="zh-CN" altLang="en-US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46CD865-432E-47F8-BABD-9D3C7767C75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496637" y="5377218"/>
            <a:ext cx="899395" cy="839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C3E12F8-F5E7-4030-BBCE-8A82810A1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3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训练架构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6738" r="1352" b="4742"/>
          <a:stretch/>
        </p:blipFill>
        <p:spPr>
          <a:xfrm>
            <a:off x="860477" y="1276066"/>
            <a:ext cx="10471046" cy="33167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DAB80-7FAB-4BC2-8E3E-04D7D0A7B7D1}"/>
              </a:ext>
            </a:extLst>
          </p:cNvPr>
          <p:cNvSpPr/>
          <p:nvPr/>
        </p:nvSpPr>
        <p:spPr>
          <a:xfrm>
            <a:off x="2482361" y="5165249"/>
            <a:ext cx="6882619" cy="88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-apple-system"/>
              </a:rPr>
              <a:t>AlexNet</a:t>
            </a:r>
            <a:r>
              <a:rPr lang="zh-CN" altLang="en-US" b="1" dirty="0">
                <a:latin typeface="-apple-system"/>
              </a:rPr>
              <a:t>采用两块</a:t>
            </a:r>
            <a:r>
              <a:rPr lang="en-US" altLang="zh-CN" b="1" dirty="0">
                <a:latin typeface="-apple-system"/>
              </a:rPr>
              <a:t>GTX580</a:t>
            </a:r>
            <a:r>
              <a:rPr lang="zh-CN" altLang="en-US" b="1" dirty="0">
                <a:latin typeface="-apple-system"/>
              </a:rPr>
              <a:t>显卡进行训练，</a:t>
            </a:r>
            <a:r>
              <a:rPr lang="en-US" altLang="zh-CN" b="1" dirty="0">
                <a:latin typeface="-apple-system"/>
              </a:rPr>
              <a:t>GTX580</a:t>
            </a:r>
            <a:r>
              <a:rPr lang="zh-CN" altLang="en-US" b="1" dirty="0">
                <a:latin typeface="-apple-system"/>
              </a:rPr>
              <a:t>的显存只有</a:t>
            </a:r>
            <a:r>
              <a:rPr lang="en-US" altLang="zh-CN" b="1" dirty="0">
                <a:latin typeface="-apple-system"/>
              </a:rPr>
              <a:t>3GB</a:t>
            </a:r>
            <a:r>
              <a:rPr lang="zh-CN" altLang="en-US" b="1" dirty="0">
                <a:latin typeface="-apple-system"/>
              </a:rPr>
              <a:t>，一块显卡并不能将整个网络塞进去，所以需要两块</a:t>
            </a:r>
            <a:r>
              <a:rPr lang="en-US" altLang="zh-CN" b="1" dirty="0">
                <a:latin typeface="-apple-system"/>
              </a:rPr>
              <a:t>GPU</a:t>
            </a:r>
            <a:r>
              <a:rPr lang="zh-CN" altLang="en-US" b="1" dirty="0">
                <a:latin typeface="-apple-system"/>
              </a:rPr>
              <a:t>来一起训练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51DFBF-9D44-4376-93F3-D29B21856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训练架构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6738" r="1352" b="4742"/>
          <a:stretch/>
        </p:blipFill>
        <p:spPr>
          <a:xfrm>
            <a:off x="860477" y="1276066"/>
            <a:ext cx="10471046" cy="33167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DCDB98-568B-4560-93E9-B9B53583B91E}"/>
              </a:ext>
            </a:extLst>
          </p:cNvPr>
          <p:cNvSpPr/>
          <p:nvPr/>
        </p:nvSpPr>
        <p:spPr>
          <a:xfrm>
            <a:off x="3330168" y="5282557"/>
            <a:ext cx="4203396" cy="879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MT"/>
              </a:rPr>
              <a:t>CONV1, CONV2, CONV4, CONV5</a:t>
            </a:r>
            <a:r>
              <a:rPr lang="zh-CN" altLang="en-US" b="1" dirty="0">
                <a:latin typeface="ArialMT"/>
              </a:rPr>
              <a:t>中所有的计算和连接在同一块</a:t>
            </a:r>
            <a:r>
              <a:rPr lang="en-US" altLang="zh-CN" b="1" dirty="0">
                <a:latin typeface="ArialMT"/>
              </a:rPr>
              <a:t>GPU</a:t>
            </a:r>
            <a:r>
              <a:rPr lang="zh-CN" altLang="en-US" b="1" dirty="0">
                <a:latin typeface="ArialMT"/>
              </a:rPr>
              <a:t>上进行</a:t>
            </a:r>
            <a:endParaRPr lang="en-US" altLang="zh-CN" b="1" dirty="0">
              <a:latin typeface="ArialMT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62E5043-CFF8-47FE-8423-8574AB4C3902}"/>
              </a:ext>
            </a:extLst>
          </p:cNvPr>
          <p:cNvCxnSpPr>
            <a:cxnSpLocks/>
          </p:cNvCxnSpPr>
          <p:nvPr/>
        </p:nvCxnSpPr>
        <p:spPr>
          <a:xfrm flipH="1" flipV="1">
            <a:off x="2579427" y="4544705"/>
            <a:ext cx="1173707" cy="614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EE752FD-50FC-465D-BBBA-504D588B6B2A}"/>
              </a:ext>
            </a:extLst>
          </p:cNvPr>
          <p:cNvCxnSpPr>
            <a:cxnSpLocks/>
          </p:cNvCxnSpPr>
          <p:nvPr/>
        </p:nvCxnSpPr>
        <p:spPr>
          <a:xfrm flipH="1" flipV="1">
            <a:off x="3924301" y="4233851"/>
            <a:ext cx="818296" cy="9250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22CE0B4-FFC9-49DD-92FD-2CF3E6D2D54F}"/>
              </a:ext>
            </a:extLst>
          </p:cNvPr>
          <p:cNvCxnSpPr>
            <a:cxnSpLocks/>
          </p:cNvCxnSpPr>
          <p:nvPr/>
        </p:nvCxnSpPr>
        <p:spPr>
          <a:xfrm flipV="1">
            <a:off x="6148316" y="4038167"/>
            <a:ext cx="1117930" cy="1120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5F5F4E0-3A24-43D8-9BBA-6BB5D120CB52}"/>
              </a:ext>
            </a:extLst>
          </p:cNvPr>
          <p:cNvCxnSpPr>
            <a:cxnSpLocks/>
          </p:cNvCxnSpPr>
          <p:nvPr/>
        </p:nvCxnSpPr>
        <p:spPr>
          <a:xfrm flipV="1">
            <a:off x="7180580" y="4038167"/>
            <a:ext cx="1349271" cy="1116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222DC20E-B76A-47C8-954C-99DE86101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8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84B18C-EF1E-4EE4-93CE-9D3124F96B41}"/>
              </a:ext>
            </a:extLst>
          </p:cNvPr>
          <p:cNvSpPr txBox="1"/>
          <p:nvPr/>
        </p:nvSpPr>
        <p:spPr>
          <a:xfrm>
            <a:off x="270589" y="223932"/>
            <a:ext cx="365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训练架构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09D6E-6DE5-47B6-848F-77A584D89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6738" r="1352" b="4742"/>
          <a:stretch/>
        </p:blipFill>
        <p:spPr>
          <a:xfrm>
            <a:off x="860477" y="1276066"/>
            <a:ext cx="10471046" cy="33167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71D029-1805-4ED4-B5F8-7584A6337EF4}"/>
              </a:ext>
            </a:extLst>
          </p:cNvPr>
          <p:cNvSpPr/>
          <p:nvPr/>
        </p:nvSpPr>
        <p:spPr>
          <a:xfrm>
            <a:off x="7795260" y="6618655"/>
            <a:ext cx="4396740" cy="2393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zh-CN" altLang="en-US" sz="1400" spc="-40" dirty="0">
                <a:solidFill>
                  <a:srgbClr val="7F7F7F"/>
                </a:solidFill>
                <a:latin typeface="Calibri"/>
                <a:cs typeface="Calibri"/>
              </a:rPr>
              <a:t>Imagenet classification with deep convolutional neural networks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2F1D99-EF09-4E38-97F8-07D5DD03CA33}"/>
              </a:ext>
            </a:extLst>
          </p:cNvPr>
          <p:cNvSpPr/>
          <p:nvPr/>
        </p:nvSpPr>
        <p:spPr>
          <a:xfrm>
            <a:off x="4641946" y="5329167"/>
            <a:ext cx="5675534" cy="879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MT"/>
              </a:rPr>
              <a:t>CONV3, FC6, FC7, FC8</a:t>
            </a:r>
            <a:r>
              <a:rPr lang="zh-CN" altLang="en-US" b="1" dirty="0">
                <a:latin typeface="ArialMT"/>
              </a:rPr>
              <a:t>层中所有的计算在另外一个</a:t>
            </a:r>
            <a:r>
              <a:rPr lang="en-US" altLang="zh-CN" b="1" dirty="0">
                <a:latin typeface="ArialMT"/>
              </a:rPr>
              <a:t>GPU</a:t>
            </a:r>
            <a:r>
              <a:rPr lang="zh-CN" altLang="en-US" b="1" dirty="0">
                <a:latin typeface="ArialMT"/>
              </a:rPr>
              <a:t>上运行，其中</a:t>
            </a:r>
            <a:r>
              <a:rPr lang="en-US" altLang="zh-CN" b="1" dirty="0">
                <a:latin typeface="ArialMT"/>
              </a:rPr>
              <a:t>CONV3</a:t>
            </a:r>
            <a:r>
              <a:rPr lang="zh-CN" altLang="en-US" b="1" dirty="0">
                <a:latin typeface="ArialMT"/>
              </a:rPr>
              <a:t>和</a:t>
            </a:r>
            <a:r>
              <a:rPr lang="en-US" altLang="zh-CN" b="1" dirty="0">
                <a:latin typeface="ArialMT"/>
              </a:rPr>
              <a:t>FC6</a:t>
            </a:r>
            <a:r>
              <a:rPr lang="zh-CN" altLang="en-US" b="1" dirty="0">
                <a:latin typeface="ArialMT"/>
              </a:rPr>
              <a:t>需要进行跨</a:t>
            </a:r>
            <a:r>
              <a:rPr lang="en-US" altLang="zh-CN" b="1" dirty="0">
                <a:latin typeface="ArialMT"/>
              </a:rPr>
              <a:t>GPU</a:t>
            </a:r>
            <a:r>
              <a:rPr lang="zh-CN" altLang="en-US" b="1" dirty="0">
                <a:latin typeface="ArialMT"/>
              </a:rPr>
              <a:t>通信</a:t>
            </a:r>
            <a:endParaRPr lang="en-US" altLang="zh-CN" b="1" dirty="0">
              <a:latin typeface="ArialMT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BE657B3-1510-41F3-8244-DC61145FF2B2}"/>
              </a:ext>
            </a:extLst>
          </p:cNvPr>
          <p:cNvCxnSpPr>
            <a:cxnSpLocks/>
          </p:cNvCxnSpPr>
          <p:nvPr/>
        </p:nvCxnSpPr>
        <p:spPr>
          <a:xfrm flipH="1" flipV="1">
            <a:off x="5663822" y="3951028"/>
            <a:ext cx="1123058" cy="1286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DF34CC8-40C6-4C16-AD2A-1A776B9A35AD}"/>
              </a:ext>
            </a:extLst>
          </p:cNvPr>
          <p:cNvCxnSpPr>
            <a:cxnSpLocks/>
          </p:cNvCxnSpPr>
          <p:nvPr/>
        </p:nvCxnSpPr>
        <p:spPr>
          <a:xfrm flipV="1">
            <a:off x="7311653" y="3951028"/>
            <a:ext cx="2353236" cy="1286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544C862-6019-480E-89B1-87EA5603C139}"/>
              </a:ext>
            </a:extLst>
          </p:cNvPr>
          <p:cNvCxnSpPr>
            <a:cxnSpLocks/>
          </p:cNvCxnSpPr>
          <p:nvPr/>
        </p:nvCxnSpPr>
        <p:spPr>
          <a:xfrm flipV="1">
            <a:off x="7889240" y="3951028"/>
            <a:ext cx="2521727" cy="1286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C3F907B-9098-4B5B-B392-65C47178FAA6}"/>
              </a:ext>
            </a:extLst>
          </p:cNvPr>
          <p:cNvCxnSpPr>
            <a:cxnSpLocks/>
          </p:cNvCxnSpPr>
          <p:nvPr/>
        </p:nvCxnSpPr>
        <p:spPr>
          <a:xfrm flipV="1">
            <a:off x="8488271" y="3951028"/>
            <a:ext cx="2499449" cy="1286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B2E5773-096B-4866-8189-BC2B2FB95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77" y="189353"/>
            <a:ext cx="2037277" cy="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1926</Words>
  <Application>Microsoft Office PowerPoint</Application>
  <PresentationFormat>宽屏</PresentationFormat>
  <Paragraphs>282</Paragraphs>
  <Slides>23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-apple-system</vt:lpstr>
      <vt:lpstr>ArialMT</vt:lpstr>
      <vt:lpstr>NimbusRomNo9L-Regu</vt:lpstr>
      <vt:lpstr>Source Code Pro</vt:lpstr>
      <vt:lpstr>等线</vt:lpstr>
      <vt:lpstr>等线 Light</vt:lpstr>
      <vt:lpstr>宋体</vt:lpstr>
      <vt:lpstr>Arial</vt:lpstr>
      <vt:lpstr>Calibri</vt:lpstr>
      <vt:lpstr>Cambria Math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yupeifengyannis@foxmail.com</dc:creator>
  <cp:lastModifiedBy>yupeifengyannis@foxmail.com</cp:lastModifiedBy>
  <cp:revision>9</cp:revision>
  <dcterms:created xsi:type="dcterms:W3CDTF">2018-04-25T07:30:40Z</dcterms:created>
  <dcterms:modified xsi:type="dcterms:W3CDTF">2018-05-03T02:36:48Z</dcterms:modified>
</cp:coreProperties>
</file>